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90" r:id="rId3"/>
    <p:sldId id="292" r:id="rId4"/>
    <p:sldId id="316" r:id="rId5"/>
    <p:sldId id="312" r:id="rId6"/>
    <p:sldId id="299" r:id="rId7"/>
    <p:sldId id="304" r:id="rId8"/>
    <p:sldId id="314" r:id="rId9"/>
    <p:sldId id="315" r:id="rId10"/>
    <p:sldId id="301" r:id="rId11"/>
    <p:sldId id="302" r:id="rId12"/>
    <p:sldId id="303" r:id="rId13"/>
    <p:sldId id="297" r:id="rId14"/>
    <p:sldId id="310" r:id="rId15"/>
    <p:sldId id="298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29" autoAdjust="0"/>
    <p:restoredTop sz="76021" autoAdjust="0"/>
  </p:normalViewPr>
  <p:slideViewPr>
    <p:cSldViewPr>
      <p:cViewPr>
        <p:scale>
          <a:sx n="50" d="100"/>
          <a:sy n="50" d="100"/>
        </p:scale>
        <p:origin x="-142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6DA5794-7521-4AF1-BD9B-F2F2B5C413EC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5B782D-B778-4726-AD2F-FB242AB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9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5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42289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42289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19E5-A09A-4E9A-95CC-D6F2A87A64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D1E4-6E02-42CC-8179-3EC8AE00A6EF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7B24-A533-4B0E-972C-25FF19C2F945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8B0A-2BE3-490E-9FD3-0CE76A87E160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F299-3332-4E78-896F-C42F9EC08703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BEE-2DE7-4AE1-8D0A-0060CE26FED8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DD1-5FE9-40AC-B9C9-9C1A2BBFAC5F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97CD-F400-489F-A703-E1E3F50AE4CB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2DEA-EF44-46D5-982A-A3074E080AEC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0CB1-4F85-48A4-A9B5-0BB075DE18EA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DB5-AD25-4F8F-AA58-7D1CF9A6E444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6933-C238-484E-BC28-F707BCC752A5}" type="datetime1">
              <a:rPr lang="en-US" smtClean="0"/>
              <a:t>1/29/2013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C9CF7-0DAF-499F-B23F-B015C78A18CB}" type="datetime1">
              <a:rPr lang="en-US" smtClean="0"/>
              <a:t>1/29/2013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hyperlink" Target="https://www.teachingchannel.org/videos/literacy-analysis-lesson" TargetMode="External"/><Relationship Id="rId5" Type="http://schemas.openxmlformats.org/officeDocument/2006/relationships/hyperlink" Target="https://www.teachingchannel.org/videos/using-socratic-seminars-in-classroom" TargetMode="Externa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29200"/>
            <a:ext cx="7543800" cy="1298575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Engaging Students in Classroom Conversations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2" descr="https://encrypted-tbn3.google.com/images?q=tbn:ANd9GcT-pkovVC7liV0CtQDBO4cjHbYGETZbAV6_Zrj_7arhfQspR9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19800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Socratic Seminar Questions—Science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What is the most important bone in the body?</a:t>
            </a:r>
            <a:r>
              <a:rPr lang="en-US" dirty="0"/>
              <a:t> </a:t>
            </a:r>
            <a:r>
              <a:rPr lang="en-US" dirty="0" smtClean="0"/>
              <a:t>Why?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are the skeleton’s functions?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How many different kinds of joints can you find? Describe them. 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similarities and differences do you notice between the upper and lower limbs?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Why might they be similar?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Why might they be different?</a:t>
            </a:r>
          </a:p>
          <a:p>
            <a:pPr marL="411480" lvl="1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else would you like to learn about the skeleton, bones or joints?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://www.kidport.com/reflib/science/humanbody/skeletalsystem/images/SkeletonAnt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228600"/>
            <a:ext cx="12522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Socratic Seminar Questions—History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Based on the text, what adjective would you use to describe Frederick Douglass? Why?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Based on the text, why do you think Douglass wanted to write so badly?</a:t>
            </a:r>
          </a:p>
          <a:p>
            <a:pPr marL="114300" indent="0"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 a slave and later as a freed man, Douglass was not taught to write. Do you think this made him more or less determined to learn? Why?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do the strategies he used to learn have in common?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do you think having the ability to write did for Douglass?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http://upload.wikimedia.org/wikipedia/commons/thumb/8/85/Frederick_Douglass_c1860s.jpg/220px-Frederick_Douglass_c1860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1950"/>
            <a:ext cx="16699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Socratic Seminar Questions—English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What do you think the speaker would say is the most important word or phrase in this poem? Why?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How does the speaker feel about the assignment he’s been given?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does line 32, “That’s American,” mean?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Does the speaker undergo a change during the course of the poem? Explain. 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what ways does the speaker of this poem share the condition of ______________ from the novel, ____________?</a:t>
            </a:r>
          </a:p>
          <a:p>
            <a:pPr marL="411480" lvl="1" indent="0">
              <a:buNone/>
            </a:pPr>
            <a:r>
              <a:rPr lang="en-US" dirty="0" smtClean="0"/>
              <a:t>	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 descr="http://1.bp.blogspot.com/_7jy8T7gSGDE/TOQEbbZdarI/AAAAAAAAAPA/b-2q2lYyVxc/s1600/langstonhugh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8918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7462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sdgraphics.com/file/green-blank-blackboard.jpg"/>
          <p:cNvPicPr>
            <a:picLocks noChangeAspect="1" noChangeArrowheads="1"/>
          </p:cNvPicPr>
          <p:nvPr/>
        </p:nvPicPr>
        <p:blipFill>
          <a:blip r:embed="rId5" cstate="print"/>
          <a:srcRect t="1389"/>
          <a:stretch>
            <a:fillRect/>
          </a:stretch>
        </p:blipFill>
        <p:spPr bwMode="auto">
          <a:xfrm>
            <a:off x="304800" y="1066800"/>
            <a:ext cx="86106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Black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3200400" cy="493776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900" u="sng" dirty="0" smtClean="0">
                <a:solidFill>
                  <a:schemeClr val="bg1"/>
                </a:solidFill>
                <a:latin typeface="Comic Sans MS" pitchFamily="66" charset="0"/>
              </a:rPr>
              <a:t>Expectations</a:t>
            </a:r>
          </a:p>
          <a:p>
            <a:pPr marL="114300" indent="0">
              <a:buNone/>
            </a:pP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- Always cite the text when making an argument</a:t>
            </a:r>
          </a:p>
          <a:p>
            <a:pPr marL="114300" indent="0">
              <a:buNone/>
            </a:pP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- When disagreeing with another’s conclusions, argument or solutions, briefly state what they said, don’t interrupt, and be civil and respectful</a:t>
            </a:r>
          </a:p>
          <a:p>
            <a:pPr marL="114300" indent="0">
              <a:buNone/>
            </a:pP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- Be concise and stay on point</a:t>
            </a:r>
          </a:p>
          <a:p>
            <a:pPr marL="114300" indent="0">
              <a:buNone/>
            </a:pP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- Avoid distracting verbal tics (“um,” “like,” “you know”)</a:t>
            </a:r>
          </a:p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295400"/>
            <a:ext cx="35814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 Texts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Consider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i="1" baseline="0" dirty="0" smtClean="0">
                <a:solidFill>
                  <a:schemeClr val="bg1"/>
                </a:solidFill>
                <a:latin typeface="Comic Sans MS" pitchFamily="66" charset="0"/>
              </a:rPr>
              <a:t>-Theme</a:t>
            </a:r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 for English B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by Langston Hughes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-The Color of Water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by James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McBRide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-Race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by Elizabeth Alexander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 HOT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WORDS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baseline="0" dirty="0" smtClean="0">
                <a:solidFill>
                  <a:schemeClr val="bg1"/>
                </a:solidFill>
                <a:latin typeface="Comic Sans MS" pitchFamily="66" charset="0"/>
              </a:rPr>
              <a:t>-Society,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paradigm, paradigmatic shift, individual, race, identity, societal pressure, stereotype, “the other”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 Class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Goal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baseline="0" dirty="0" smtClean="0">
                <a:solidFill>
                  <a:schemeClr val="bg1"/>
                </a:solidFill>
                <a:latin typeface="Comic Sans MS" pitchFamily="66" charset="0"/>
              </a:rPr>
              <a:t>-Track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the speaker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13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57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8261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Socratic Seminar in Small Groups – </a:t>
            </a:r>
            <a:br>
              <a:rPr lang="en-US" sz="4400" dirty="0" smtClean="0"/>
            </a:br>
            <a:r>
              <a:rPr lang="en-US" sz="4400" dirty="0" smtClean="0"/>
              <a:t>Reading Cluster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Teacher preplans a set of questions</a:t>
            </a:r>
          </a:p>
          <a:p>
            <a:pPr marL="114300" indent="0">
              <a:buNone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 Students read, discuss the meaning of text 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and answer questions in small groups </a:t>
            </a:r>
          </a:p>
          <a:p>
            <a:pPr marL="114300" indent="0">
              <a:buNone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  At midpoint, one member from each group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meet in the center of the  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circle to discuss a question</a:t>
            </a:r>
            <a:endParaRPr lang="en-US" sz="3200" dirty="0"/>
          </a:p>
          <a:p>
            <a:pPr marL="114300" indent="0">
              <a:buNone/>
            </a:pPr>
            <a:r>
              <a:rPr lang="en-US" sz="3200" dirty="0" smtClean="0"/>
              <a:t>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14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52400"/>
            <a:ext cx="609600" cy="609600"/>
          </a:xfrm>
          <a:prstGeom prst="rect">
            <a:avLst/>
          </a:prstGeom>
        </p:spPr>
      </p:pic>
      <p:pic>
        <p:nvPicPr>
          <p:cNvPr id="8194" name="Picture 2" descr="http://jillclarkspeaks.files.wordpress.com/2012/04/small-group-of-white-people-reading-red-bo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648200"/>
            <a:ext cx="2285999" cy="19859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97448"/>
            <a:ext cx="8229600" cy="63319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“If you never ask yourself any questions about the meaning of a passage, you cannot expect the book to give you any insight you do not already possess.”			</a:t>
            </a:r>
          </a:p>
          <a:p>
            <a:pPr lvl="1">
              <a:buNone/>
            </a:pPr>
            <a:r>
              <a:rPr lang="en-US" dirty="0" smtClean="0"/>
              <a:t>							—Mortimer Adler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b="1" dirty="0" smtClean="0">
              <a:solidFill>
                <a:srgbClr val="0070C0"/>
              </a:solidFill>
              <a:hlinkClick r:id="rId5"/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0070C0"/>
                </a:solidFill>
                <a:hlinkClick r:id="rId5"/>
              </a:rPr>
              <a:t>Socratic </a:t>
            </a:r>
            <a:r>
              <a:rPr lang="en-US" b="1" dirty="0">
                <a:solidFill>
                  <a:srgbClr val="0070C0"/>
                </a:solidFill>
                <a:hlinkClick r:id="rId5"/>
              </a:rPr>
              <a:t>Group </a:t>
            </a:r>
            <a:r>
              <a:rPr lang="en-US" b="1" dirty="0" smtClean="0">
                <a:solidFill>
                  <a:srgbClr val="0070C0"/>
                </a:solidFill>
                <a:hlinkClick r:id="rId5"/>
              </a:rPr>
              <a:t>Work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lvl="1">
              <a:buNone/>
            </a:pPr>
            <a:r>
              <a:rPr lang="en-US" b="1" dirty="0">
                <a:solidFill>
                  <a:srgbClr val="0070C0"/>
                </a:solidFill>
                <a:hlinkClick r:id="rId6"/>
              </a:rPr>
              <a:t>Fishbowl Socratic Seminar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15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304800"/>
            <a:ext cx="609600" cy="609600"/>
          </a:xfrm>
          <a:prstGeom prst="rect">
            <a:avLst/>
          </a:prstGeom>
        </p:spPr>
      </p:pic>
      <p:pic>
        <p:nvPicPr>
          <p:cNvPr id="9218" name="Picture 2" descr="http://sr.photos3.fotosearch.com/bthumb/CSP/CSP568/k568749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514598" cy="25146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give students the opportunity to engage in discourse?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599" y="1943100"/>
            <a:ext cx="8229601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“The CCSS emphasize that listeners should learn to take the stance of evaluator toward the speakers they encounter in school, examining points of view, reasoning, and rhetoric.” </a:t>
            </a:r>
            <a:r>
              <a:rPr lang="en-US" sz="1200" dirty="0" smtClean="0"/>
              <a:t>                             Lucy Calkins and Mary </a:t>
            </a:r>
            <a:r>
              <a:rPr lang="en-US" sz="1200" dirty="0" err="1" smtClean="0"/>
              <a:t>Ehrenworth</a:t>
            </a:r>
            <a:r>
              <a:rPr lang="en-US" sz="1200" dirty="0" smtClean="0"/>
              <a:t> </a:t>
            </a:r>
            <a:r>
              <a:rPr lang="en-US" sz="1200" i="1" dirty="0" smtClean="0"/>
              <a:t>Pathways to the Common Core</a:t>
            </a:r>
          </a:p>
          <a:p>
            <a:pPr>
              <a:buFont typeface="Wingdings" pitchFamily="2" charset="2"/>
              <a:buChar char="Ø"/>
            </a:pPr>
            <a:endParaRPr lang="en-US" sz="1200" i="1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“Discussion is the perfect preparation for writing.”  </a:t>
            </a:r>
            <a:r>
              <a:rPr lang="en-US" sz="1200" dirty="0" smtClean="0"/>
              <a:t>Mike </a:t>
            </a:r>
            <a:r>
              <a:rPr lang="en-US" sz="1200" dirty="0" err="1" smtClean="0"/>
              <a:t>Schmoker</a:t>
            </a:r>
            <a:r>
              <a:rPr lang="en-US" sz="1200" dirty="0" smtClean="0"/>
              <a:t> </a:t>
            </a:r>
            <a:r>
              <a:rPr lang="en-US" sz="1200" i="1" dirty="0" smtClean="0"/>
              <a:t>Focus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“To achieve a deeper understanding about the ideas and values in a text.”    </a:t>
            </a:r>
            <a:r>
              <a:rPr lang="en-US" sz="1200" dirty="0" smtClean="0"/>
              <a:t>National </a:t>
            </a:r>
            <a:r>
              <a:rPr lang="en-US" sz="1200" dirty="0" err="1" smtClean="0"/>
              <a:t>Paideia</a:t>
            </a:r>
            <a:r>
              <a:rPr lang="en-US" sz="1200" dirty="0" smtClean="0"/>
              <a:t>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2</a:t>
            </a:fld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2286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year9atstpetersrocks.files.wordpress.com/2012/02/dialogue.jpg?w=2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20" y="4895850"/>
            <a:ext cx="173697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occasion for discussion?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47900"/>
            <a:ext cx="7620000" cy="4495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28800"/>
            <a:ext cx="7772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600" dirty="0" smtClean="0"/>
              <a:t>During </a:t>
            </a:r>
            <a:r>
              <a:rPr lang="en-US" sz="2600" dirty="0"/>
              <a:t>a reading </a:t>
            </a:r>
            <a:r>
              <a:rPr lang="en-US" sz="2600" dirty="0" smtClean="0"/>
              <a:t>lesson, before </a:t>
            </a:r>
            <a:r>
              <a:rPr lang="en-US" sz="2600" dirty="0"/>
              <a:t>formative writing </a:t>
            </a:r>
            <a:r>
              <a:rPr lang="en-US" sz="2600" dirty="0" smtClean="0"/>
              <a:t>assessment and/or when transitioning from Reading cluster to Writing Cluster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413406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A40013"/>
                </a:solidFill>
              </a:rPr>
              <a:t>Partner Conversations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A40013"/>
                </a:solidFill>
              </a:rPr>
              <a:t>Group Work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A40013"/>
                </a:solidFill>
              </a:rPr>
              <a:t>Socratic Seminar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876800"/>
            <a:ext cx="7772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600" dirty="0" smtClean="0"/>
              <a:t>Engage students in a </a:t>
            </a:r>
            <a:r>
              <a:rPr lang="en-US" sz="2600" dirty="0"/>
              <a:t>series of </a:t>
            </a:r>
            <a:r>
              <a:rPr lang="en-US" sz="2600" dirty="0" err="1" smtClean="0"/>
              <a:t>scaffolded</a:t>
            </a:r>
            <a:r>
              <a:rPr lang="en-US" sz="2600" dirty="0" smtClean="0"/>
              <a:t> questions and/or conversation prompts to support students’ </a:t>
            </a:r>
            <a:r>
              <a:rPr lang="en-US" sz="2600" dirty="0"/>
              <a:t>understanding of </a:t>
            </a:r>
            <a:r>
              <a:rPr lang="en-US" sz="2600" dirty="0" smtClean="0"/>
              <a:t>complex text.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3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3048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gerardnadal.files.wordpress.com/2012/02/speech-bubb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0398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partner conversations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150" y="2362200"/>
            <a:ext cx="7620000" cy="4495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81200"/>
            <a:ext cx="7772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Provide open-ended prompts/questions </a:t>
            </a:r>
            <a:endParaRPr lang="en-US" sz="1400" dirty="0" smtClean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Model </a:t>
            </a:r>
            <a:r>
              <a:rPr lang="en-US" sz="3200" dirty="0"/>
              <a:t>‘how </a:t>
            </a:r>
            <a:r>
              <a:rPr lang="en-US" sz="3200" dirty="0" err="1"/>
              <a:t>tos</a:t>
            </a:r>
            <a:r>
              <a:rPr lang="en-US" sz="3200" dirty="0"/>
              <a:t>’ </a:t>
            </a:r>
            <a:endParaRPr lang="en-US" sz="1400" dirty="0" smtClean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Limit amount of time</a:t>
            </a:r>
            <a:endParaRPr lang="en-US" sz="1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Practice Speaking and Listening Standards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4</a:t>
            </a:fld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9150" y="304800"/>
            <a:ext cx="609600" cy="609600"/>
          </a:xfrm>
          <a:prstGeom prst="rect">
            <a:avLst/>
          </a:prstGeom>
        </p:spPr>
      </p:pic>
      <p:pic>
        <p:nvPicPr>
          <p:cNvPr id="2050" name="Picture 2" descr="http://www.actionpointe.net/Images/editor/images/ConversationBubbles%20Cr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16812"/>
            <a:ext cx="2066925" cy="199831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group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150" y="2362200"/>
            <a:ext cx="7620000" cy="4495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28800"/>
            <a:ext cx="7772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Provide open-ended tasks 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 marL="457200" lvl="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Discuss roles, responsibilities and time limits</a:t>
            </a:r>
          </a:p>
          <a:p>
            <a:pPr marL="457200" lvl="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endParaRPr lang="en-US" sz="1400" dirty="0"/>
          </a:p>
          <a:p>
            <a:pPr marL="457200" lvl="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Model </a:t>
            </a:r>
            <a:r>
              <a:rPr lang="en-US" sz="3200" dirty="0"/>
              <a:t>‘how </a:t>
            </a:r>
            <a:r>
              <a:rPr lang="en-US" sz="3200" dirty="0" err="1"/>
              <a:t>tos</a:t>
            </a:r>
            <a:r>
              <a:rPr lang="en-US" sz="3200" dirty="0"/>
              <a:t>’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1400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3200" dirty="0" smtClean="0"/>
              <a:t>Practice Speaking and Listening Standards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5</a:t>
            </a:fld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304800"/>
            <a:ext cx="609600" cy="609600"/>
          </a:xfrm>
          <a:prstGeom prst="rect">
            <a:avLst/>
          </a:prstGeom>
        </p:spPr>
      </p:pic>
      <p:pic>
        <p:nvPicPr>
          <p:cNvPr id="4104" name="Picture 8" descr="http://us.cdn3.123rf.com/168nwm/eintracht/eintracht1103/eintracht110300030/9034317-illustration-of-a-team-putting-together-puzzle-pieces--part-of-my-cute-little-people-ser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265768" cy="1524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7620000" cy="1143000"/>
          </a:xfrm>
        </p:spPr>
        <p:txBody>
          <a:bodyPr/>
          <a:lstStyle/>
          <a:p>
            <a:r>
              <a:rPr lang="en-US" dirty="0" smtClean="0"/>
              <a:t>Socratic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20" y="1752600"/>
            <a:ext cx="8077200" cy="4800600"/>
          </a:xfrm>
        </p:spPr>
        <p:txBody>
          <a:bodyPr>
            <a:normAutofit lnSpcReduction="10000"/>
          </a:bodyPr>
          <a:lstStyle/>
          <a:p>
            <a:pPr marL="914400" lvl="1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3200" dirty="0" smtClean="0"/>
              <a:t>Students prepare ahead of time</a:t>
            </a:r>
          </a:p>
          <a:p>
            <a:pPr marL="914400" lvl="1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endParaRPr lang="en-US" sz="1300" dirty="0"/>
          </a:p>
          <a:p>
            <a:pPr marL="914400" lvl="1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3200" dirty="0"/>
              <a:t>Students respond to three types of questions prepared by the teacher</a:t>
            </a:r>
          </a:p>
          <a:p>
            <a:pPr marL="914400" lvl="2" inden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400" dirty="0" smtClean="0">
              <a:solidFill>
                <a:srgbClr val="A40013"/>
              </a:solidFill>
            </a:endParaRPr>
          </a:p>
          <a:p>
            <a:pPr marL="11887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800" dirty="0" smtClean="0">
                <a:solidFill>
                  <a:srgbClr val="A40013"/>
                </a:solidFill>
              </a:rPr>
              <a:t>Text-based</a:t>
            </a:r>
            <a:r>
              <a:rPr lang="en-US" sz="2800" dirty="0">
                <a:solidFill>
                  <a:srgbClr val="A40013"/>
                </a:solidFill>
              </a:rPr>
              <a:t>, literal or opening </a:t>
            </a:r>
            <a:r>
              <a:rPr lang="en-US" sz="2800" dirty="0" smtClean="0">
                <a:solidFill>
                  <a:srgbClr val="A40013"/>
                </a:solidFill>
              </a:rPr>
              <a:t>(1-2)</a:t>
            </a:r>
            <a:endParaRPr lang="en-US" sz="2800" dirty="0">
              <a:solidFill>
                <a:srgbClr val="A40013"/>
              </a:solidFill>
            </a:endParaRPr>
          </a:p>
          <a:p>
            <a:pPr marL="11887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800" dirty="0" smtClean="0">
                <a:solidFill>
                  <a:srgbClr val="A40013"/>
                </a:solidFill>
              </a:rPr>
              <a:t>Text</a:t>
            </a:r>
            <a:r>
              <a:rPr lang="en-US" sz="2800" dirty="0">
                <a:solidFill>
                  <a:srgbClr val="A40013"/>
                </a:solidFill>
              </a:rPr>
              <a:t>, Analysis or Core </a:t>
            </a:r>
            <a:r>
              <a:rPr lang="en-US" sz="2800" dirty="0" smtClean="0">
                <a:solidFill>
                  <a:srgbClr val="A40013"/>
                </a:solidFill>
              </a:rPr>
              <a:t>(1-2)</a:t>
            </a:r>
            <a:endParaRPr lang="en-US" sz="2800" dirty="0">
              <a:solidFill>
                <a:srgbClr val="A40013"/>
              </a:solidFill>
            </a:endParaRPr>
          </a:p>
          <a:p>
            <a:pPr marL="11887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800" dirty="0" smtClean="0">
                <a:solidFill>
                  <a:srgbClr val="A40013"/>
                </a:solidFill>
              </a:rPr>
              <a:t>Beyond </a:t>
            </a:r>
            <a:r>
              <a:rPr lang="en-US" sz="2800" dirty="0">
                <a:solidFill>
                  <a:srgbClr val="A40013"/>
                </a:solidFill>
              </a:rPr>
              <a:t>Text, Evaluative, or Closing </a:t>
            </a:r>
            <a:r>
              <a:rPr lang="en-US" sz="2800" dirty="0" smtClean="0">
                <a:solidFill>
                  <a:srgbClr val="A40013"/>
                </a:solidFill>
              </a:rPr>
              <a:t>(1-2)</a:t>
            </a:r>
            <a:endParaRPr lang="en-US" sz="2800" dirty="0">
              <a:solidFill>
                <a:srgbClr val="A40013"/>
              </a:solidFill>
            </a:endParaRPr>
          </a:p>
          <a:p>
            <a:pPr marL="457200" lvl="1" inden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sz="1400" dirty="0" smtClean="0"/>
          </a:p>
          <a:p>
            <a:pPr marL="914400" lvl="1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3200" dirty="0" smtClean="0"/>
              <a:t>Teacher </a:t>
            </a:r>
            <a:r>
              <a:rPr lang="en-US" sz="3200" dirty="0"/>
              <a:t>facilitates conversation but does not participate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6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1550" y="381000"/>
            <a:ext cx="609600" cy="609600"/>
          </a:xfrm>
          <a:prstGeom prst="rect">
            <a:avLst/>
          </a:prstGeom>
        </p:spPr>
      </p:pic>
      <p:pic>
        <p:nvPicPr>
          <p:cNvPr id="5124" name="Picture 4" descr="https://sites.google.com/site/worldofmaher/socratic-seminar/Socrates.jpg?attredirects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08" y="228600"/>
            <a:ext cx="146821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Socratic Seminar – Transitioning to Writing Skills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446" y="1600200"/>
            <a:ext cx="7707997" cy="5105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+mj-lt"/>
              </a:rPr>
              <a:t>Classroom Structure 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latin typeface="+mj-lt"/>
              </a:rPr>
              <a:t> </a:t>
            </a:r>
            <a:r>
              <a:rPr lang="en-US" sz="2800" dirty="0" smtClean="0"/>
              <a:t>One large circle</a:t>
            </a:r>
          </a:p>
          <a:p>
            <a:pPr marL="114300" indent="0">
              <a:buNone/>
            </a:pPr>
            <a:r>
              <a:rPr lang="en-US" sz="2600" b="1" dirty="0" smtClean="0"/>
              <a:t>   </a:t>
            </a:r>
          </a:p>
          <a:p>
            <a:pPr marL="114300" indent="0">
              <a:buNone/>
            </a:pPr>
            <a:r>
              <a:rPr lang="en-US" sz="2800" b="1" dirty="0" smtClean="0">
                <a:latin typeface="+mj-lt"/>
              </a:rPr>
              <a:t>Preparation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Draft questions</a:t>
            </a:r>
          </a:p>
          <a:p>
            <a:pPr marL="114300" indent="0">
              <a:buNone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 </a:t>
            </a:r>
            <a:r>
              <a:rPr lang="en-US" sz="2800" dirty="0" smtClean="0"/>
              <a:t>Decide on a moderator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 </a:t>
            </a:r>
            <a:r>
              <a:rPr lang="en-US" sz="2800" dirty="0" smtClean="0"/>
              <a:t>Identify strategies and  structures for student 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accountability  </a:t>
            </a:r>
          </a:p>
          <a:p>
            <a:pPr lvl="1"/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7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228600"/>
            <a:ext cx="609600" cy="609600"/>
          </a:xfrm>
          <a:prstGeom prst="rect">
            <a:avLst/>
          </a:prstGeom>
        </p:spPr>
      </p:pic>
      <p:pic>
        <p:nvPicPr>
          <p:cNvPr id="8" name="Picture 2" descr="http://3.bp.blogspot.com/_UzR7F5XbPnI/TT8WW3hBaFI/AAAAAAAAAoY/G3xuqAlGrXs/s1600/SocraticCirc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85476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Fishbowl Socratic Seminar – Transitioning to Writing Skills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446" y="1600200"/>
            <a:ext cx="7707997" cy="5257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+mj-lt"/>
              </a:rPr>
              <a:t>Classroom Structure 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latin typeface="+mj-lt"/>
              </a:rPr>
              <a:t> </a:t>
            </a:r>
            <a:r>
              <a:rPr lang="en-US" sz="2800" dirty="0" smtClean="0"/>
              <a:t>Two concentric circles – one smaller inner circle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one larger outer circle </a:t>
            </a:r>
          </a:p>
          <a:p>
            <a:pPr marL="114300" indent="0">
              <a:buNone/>
            </a:pPr>
            <a:r>
              <a:rPr lang="en-US" sz="2600" b="1" dirty="0" smtClean="0"/>
              <a:t>   </a:t>
            </a:r>
            <a:r>
              <a:rPr lang="en-US" sz="2800" b="1" dirty="0" smtClean="0">
                <a:latin typeface="+mj-lt"/>
              </a:rPr>
              <a:t>Preparation </a:t>
            </a:r>
          </a:p>
          <a:p>
            <a:pPr marL="114300" indent="0">
              <a:buNone/>
            </a:pPr>
            <a:endParaRPr lang="en-US" sz="800" b="1" dirty="0" smtClean="0">
              <a:latin typeface="+mj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600" dirty="0" smtClean="0"/>
              <a:t>Draft questions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/>
              <a:t>  Group students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US" sz="14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600" dirty="0" smtClean="0"/>
              <a:t>Decide on a moderator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US" sz="1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/>
              <a:t>  Identify strategies and  structures for student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accountability  </a:t>
            </a:r>
          </a:p>
          <a:p>
            <a:pPr lvl="1"/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8</a:t>
            </a:fld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228600"/>
            <a:ext cx="609600" cy="609600"/>
          </a:xfrm>
          <a:prstGeom prst="rect">
            <a:avLst/>
          </a:prstGeom>
        </p:spPr>
      </p:pic>
      <p:pic>
        <p:nvPicPr>
          <p:cNvPr id="6146" name="Picture 2" descr="http://icons.iconarchive.com/icons/iconshock/aquatic/256/fish-bow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a Socratic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707997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  Students take pre-assigned places with their    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responses to preplanned questions</a:t>
            </a:r>
          </a:p>
          <a:p>
            <a:pPr marL="114300" indent="0">
              <a:buNone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 </a:t>
            </a:r>
            <a:r>
              <a:rPr lang="en-US" sz="2600" dirty="0" smtClean="0"/>
              <a:t>  Teacher reminds students of goals, expectations,                  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and accountability process </a:t>
            </a:r>
          </a:p>
          <a:p>
            <a:pPr marL="114300" indent="0">
              <a:buNone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  Teacher opens with a question 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600" dirty="0" smtClean="0"/>
              <a:t>Students respond in a conversational format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 Teacher may restate the opening question, ask   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additional questions or move onto next preplanned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question 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9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2627</TotalTime>
  <Words>829</Words>
  <Application>Microsoft Office PowerPoint</Application>
  <PresentationFormat>On-screen Show (4:3)</PresentationFormat>
  <Paragraphs>185</Paragraphs>
  <Slides>15</Slides>
  <Notes>15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Engaging Students in Classroom Conversations </vt:lpstr>
      <vt:lpstr>Why give students the opportunity to engage in discourse?</vt:lpstr>
      <vt:lpstr>What is the occasion for discussion?</vt:lpstr>
      <vt:lpstr>Considerations for partner conversations</vt:lpstr>
      <vt:lpstr>Considerations for group work</vt:lpstr>
      <vt:lpstr>Socratic Seminar</vt:lpstr>
      <vt:lpstr>Socratic Seminar – Transitioning to Writing Skills Cluster</vt:lpstr>
      <vt:lpstr>Fishbowl Socratic Seminar – Transitioning to Writing Skills Cluster</vt:lpstr>
      <vt:lpstr>Conducting a Socratic Seminar</vt:lpstr>
      <vt:lpstr>Example Socratic Seminar Questions—Science </vt:lpstr>
      <vt:lpstr>Example Socratic Seminar Questions—History </vt:lpstr>
      <vt:lpstr>Example Socratic Seminar Questions—English </vt:lpstr>
      <vt:lpstr>Example Black Board</vt:lpstr>
      <vt:lpstr>Socratic Seminar in Small Groups –  Reading Cluster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R-GroupSpace</dc:title>
  <dc:creator>Mary Jo Pittock</dc:creator>
  <cp:lastModifiedBy>Cathy Feldman</cp:lastModifiedBy>
  <cp:revision>115</cp:revision>
  <cp:lastPrinted>2013-01-13T02:40:25Z</cp:lastPrinted>
  <dcterms:created xsi:type="dcterms:W3CDTF">2012-08-31T01:34:20Z</dcterms:created>
  <dcterms:modified xsi:type="dcterms:W3CDTF">2013-01-30T04:16:05Z</dcterms:modified>
</cp:coreProperties>
</file>