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62" r:id="rId4"/>
    <p:sldId id="258" r:id="rId5"/>
    <p:sldId id="259" r:id="rId6"/>
    <p:sldId id="260"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63" autoAdjust="0"/>
  </p:normalViewPr>
  <p:slideViewPr>
    <p:cSldViewPr>
      <p:cViewPr>
        <p:scale>
          <a:sx n="49" d="100"/>
          <a:sy n="49" d="100"/>
        </p:scale>
        <p:origin x="-19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ACCEA-EE42-423A-B4F9-6E0A59D444A7}" type="datetimeFigureOut">
              <a:rPr lang="en-US" smtClean="0"/>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DC99D-E19E-42C0-ABEF-5D81C3A0C093}" type="slidenum">
              <a:rPr lang="en-US" smtClean="0"/>
              <a:t>‹#›</a:t>
            </a:fld>
            <a:endParaRPr lang="en-US"/>
          </a:p>
        </p:txBody>
      </p:sp>
    </p:spTree>
    <p:extLst>
      <p:ext uri="{BB962C8B-B14F-4D97-AF65-F5344CB8AC3E}">
        <p14:creationId xmlns:p14="http://schemas.microsoft.com/office/powerpoint/2010/main" val="342768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DC99D-E19E-42C0-ABEF-5D81C3A0C093}" type="slidenum">
              <a:rPr lang="en-US" smtClean="0"/>
              <a:t>1</a:t>
            </a:fld>
            <a:endParaRPr lang="en-US"/>
          </a:p>
        </p:txBody>
      </p:sp>
    </p:spTree>
    <p:extLst>
      <p:ext uri="{BB962C8B-B14F-4D97-AF65-F5344CB8AC3E}">
        <p14:creationId xmlns:p14="http://schemas.microsoft.com/office/powerpoint/2010/main" val="255218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DC99D-E19E-42C0-ABEF-5D81C3A0C093}" type="slidenum">
              <a:rPr lang="en-US" smtClean="0"/>
              <a:t>2</a:t>
            </a:fld>
            <a:endParaRPr lang="en-US"/>
          </a:p>
        </p:txBody>
      </p:sp>
    </p:spTree>
    <p:extLst>
      <p:ext uri="{BB962C8B-B14F-4D97-AF65-F5344CB8AC3E}">
        <p14:creationId xmlns:p14="http://schemas.microsoft.com/office/powerpoint/2010/main" val="64447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DC99D-E19E-42C0-ABEF-5D81C3A0C093}" type="slidenum">
              <a:rPr lang="en-US" smtClean="0"/>
              <a:t>4</a:t>
            </a:fld>
            <a:endParaRPr lang="en-US"/>
          </a:p>
        </p:txBody>
      </p:sp>
    </p:spTree>
    <p:extLst>
      <p:ext uri="{BB962C8B-B14F-4D97-AF65-F5344CB8AC3E}">
        <p14:creationId xmlns:p14="http://schemas.microsoft.com/office/powerpoint/2010/main" val="139504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0DC99D-E19E-42C0-ABEF-5D81C3A0C093}" type="slidenum">
              <a:rPr lang="en-US" smtClean="0"/>
              <a:t>5</a:t>
            </a:fld>
            <a:endParaRPr lang="en-US"/>
          </a:p>
        </p:txBody>
      </p:sp>
    </p:spTree>
    <p:extLst>
      <p:ext uri="{BB962C8B-B14F-4D97-AF65-F5344CB8AC3E}">
        <p14:creationId xmlns:p14="http://schemas.microsoft.com/office/powerpoint/2010/main" val="2142750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DC99D-E19E-42C0-ABEF-5D81C3A0C093}" type="slidenum">
              <a:rPr lang="en-US" smtClean="0"/>
              <a:t>6</a:t>
            </a:fld>
            <a:endParaRPr lang="en-US"/>
          </a:p>
        </p:txBody>
      </p:sp>
    </p:spTree>
    <p:extLst>
      <p:ext uri="{BB962C8B-B14F-4D97-AF65-F5344CB8AC3E}">
        <p14:creationId xmlns:p14="http://schemas.microsoft.com/office/powerpoint/2010/main" val="421939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06CEC1-0B50-40FB-90BB-1D115B7C7B91}"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81C61-4590-4FD7-AAB3-D85F5AC53D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34AC32-CAB6-468E-95B8-5205D89F7E55}"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81C61-4590-4FD7-AAB3-D85F5AC53D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87B79-4AE1-43C0-A094-68B5F933CC86}"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81C61-4590-4FD7-AAB3-D85F5AC53D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468AC-22EA-4F78-BBA2-E4CDFE0F760D}"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81C61-4590-4FD7-AAB3-D85F5AC53D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B58E55-8D33-401F-85F0-5793FA14DF98}" type="datetime1">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81C61-4590-4FD7-AAB3-D85F5AC53D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C02CD4-409E-4822-A370-2FA6E98C90B1}" type="datetime1">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81C61-4590-4FD7-AAB3-D85F5AC53D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984413-C331-437D-8CD0-2FCFA7CC2D27}" type="datetime1">
              <a:rPr lang="en-US" smtClean="0"/>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81C61-4590-4FD7-AAB3-D85F5AC53D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BAD37-3788-41CA-A3E2-61EFCE510499}" type="datetime1">
              <a:rPr lang="en-US" smtClean="0"/>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B81C61-4590-4FD7-AAB3-D85F5AC53D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15C06-9308-46B0-B9CB-DA9719FAAFEB}" type="datetime1">
              <a:rPr lang="en-US" smtClean="0"/>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B81C61-4590-4FD7-AAB3-D85F5AC53D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F366E-2458-43F0-944B-57ED2340A925}" type="datetime1">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81C61-4590-4FD7-AAB3-D85F5AC53DC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5777381-15D2-4D4C-B031-1CA85476ADE4}" type="datetime1">
              <a:rPr lang="en-US" smtClean="0"/>
              <a:t>1/29/2013</a:t>
            </a:fld>
            <a:endParaRPr lang="en-US"/>
          </a:p>
        </p:txBody>
      </p:sp>
      <p:sp>
        <p:nvSpPr>
          <p:cNvPr id="9" name="Slide Number Placeholder 8"/>
          <p:cNvSpPr>
            <a:spLocks noGrp="1"/>
          </p:cNvSpPr>
          <p:nvPr>
            <p:ph type="sldNum" sz="quarter" idx="11"/>
          </p:nvPr>
        </p:nvSpPr>
        <p:spPr/>
        <p:txBody>
          <a:bodyPr/>
          <a:lstStyle/>
          <a:p>
            <a:fld id="{10B81C61-4590-4FD7-AAB3-D85F5AC53DC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0B81C61-4590-4FD7-AAB3-D85F5AC53DC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7367171-BB5B-4A32-82E6-4195743FC55A}" type="datetime1">
              <a:rPr lang="en-US" smtClean="0"/>
              <a:t>1/29/2013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oleObject" Target="../embeddings/Microsoft_Word_97_-_2003_Document1.doc"/><Relationship Id="rId3" Type="http://schemas.openxmlformats.org/officeDocument/2006/relationships/audio" Target="../media/media6.wav"/><Relationship Id="rId7" Type="http://schemas.openxmlformats.org/officeDocument/2006/relationships/oleObject" Target="../embeddings/oleObject1.bin"/><Relationship Id="rId2" Type="http://schemas.microsoft.com/office/2007/relationships/media" Target="../media/media6.wav"/><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notesSlide" Target="../notesSlides/notesSlide5.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3.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733800"/>
            <a:ext cx="8052697" cy="1908175"/>
          </a:xfrm>
        </p:spPr>
        <p:txBody>
          <a:bodyPr/>
          <a:lstStyle/>
          <a:p>
            <a:pPr algn="ctr"/>
            <a:r>
              <a:rPr lang="en-US" sz="6000" dirty="0">
                <a:solidFill>
                  <a:srgbClr val="C00000"/>
                </a:solidFill>
              </a:rPr>
              <a:t>Teaching Task:  Section 1</a:t>
            </a:r>
            <a:br>
              <a:rPr lang="en-US" sz="6000" dirty="0">
                <a:solidFill>
                  <a:srgbClr val="C00000"/>
                </a:solidFill>
              </a:rPr>
            </a:br>
            <a:r>
              <a:rPr lang="en-US" sz="4400" dirty="0">
                <a:solidFill>
                  <a:srgbClr val="C00000"/>
                </a:solidFill>
              </a:rPr>
              <a:t>Training Suggestions</a:t>
            </a:r>
          </a:p>
        </p:txBody>
      </p:sp>
      <p:pic>
        <p:nvPicPr>
          <p:cNvPr id="1026" name="Picture 2" descr="http://b.vimeocdn.com/ts/304/720/304720869_6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808" y="1219200"/>
            <a:ext cx="3937897" cy="19135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0B81C61-4590-4FD7-AAB3-D85F5AC53DC6}" type="slidenum">
              <a:rPr lang="en-US" smtClean="0"/>
              <a:t>1</a:t>
            </a:fld>
            <a:endParaRPr lang="en-US"/>
          </a:p>
        </p:txBody>
      </p:sp>
      <p:sp>
        <p:nvSpPr>
          <p:cNvPr id="5" name="Subtitle 4"/>
          <p:cNvSpPr>
            <a:spLocks noGrp="1"/>
          </p:cNvSpPr>
          <p:nvPr>
            <p:ph type="subTitle" idx="1"/>
          </p:nvPr>
        </p:nvSpPr>
        <p:spPr/>
        <p:txBody>
          <a:bodyPr/>
          <a:lstStyle/>
          <a:p>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228600"/>
            <a:ext cx="609600" cy="609600"/>
          </a:xfrm>
          <a:prstGeom prst="rect">
            <a:avLst/>
          </a:prstGeom>
        </p:spPr>
      </p:pic>
    </p:spTree>
    <p:extLst>
      <p:ext uri="{BB962C8B-B14F-4D97-AF65-F5344CB8AC3E}">
        <p14:creationId xmlns:p14="http://schemas.microsoft.com/office/powerpoint/2010/main" val="32811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3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Teaching Tasks</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10B81C61-4590-4FD7-AAB3-D85F5AC53DC6}" type="slidenum">
              <a:rPr lang="en-US" smtClean="0"/>
              <a:t>2</a:t>
            </a:fld>
            <a:endParaRPr lang="en-US"/>
          </a:p>
        </p:txBody>
      </p:sp>
      <p:sp>
        <p:nvSpPr>
          <p:cNvPr id="5" name="TextBox 3"/>
          <p:cNvSpPr txBox="1">
            <a:spLocks noGrp="1" noChangeArrowheads="1"/>
          </p:cNvSpPr>
          <p:nvPr>
            <p:ph idx="1"/>
          </p:nvPr>
        </p:nvSpPr>
        <p:spPr bwMode="auto">
          <a:xfrm>
            <a:off x="304800" y="1676400"/>
            <a:ext cx="7620000" cy="545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sz="2800" dirty="0">
              <a:latin typeface="Calibri" pitchFamily="34" charset="0"/>
            </a:endParaRPr>
          </a:p>
          <a:p>
            <a:pPr marL="114300" indent="0" eaLnBrk="1" hangingPunct="1">
              <a:buNone/>
            </a:pPr>
            <a:r>
              <a:rPr lang="en-US" sz="2800" b="1" dirty="0">
                <a:latin typeface="Calibri" pitchFamily="34" charset="0"/>
              </a:rPr>
              <a:t>Why the emphasis on tasks?</a:t>
            </a:r>
          </a:p>
          <a:p>
            <a:pPr eaLnBrk="1" hangingPunct="1"/>
            <a:endParaRPr lang="en-US" sz="2800" dirty="0">
              <a:latin typeface="Calibri" pitchFamily="34" charset="0"/>
            </a:endParaRPr>
          </a:p>
          <a:p>
            <a:pPr lvl="1" indent="0" eaLnBrk="1" hangingPunct="1">
              <a:buNone/>
            </a:pPr>
            <a:r>
              <a:rPr lang="ja-JP" altLang="en-US" sz="2500" dirty="0">
                <a:latin typeface="Calibri" pitchFamily="34" charset="0"/>
              </a:rPr>
              <a:t>“</a:t>
            </a:r>
            <a:r>
              <a:rPr lang="en-US" altLang="ja-JP" sz="2500" dirty="0">
                <a:latin typeface="Calibri" pitchFamily="34" charset="0"/>
              </a:rPr>
              <a:t>What was different in the four classrooms was </a:t>
            </a:r>
            <a:r>
              <a:rPr lang="en-US" altLang="ja-JP" sz="2500" b="1" dirty="0">
                <a:latin typeface="Calibri" pitchFamily="34" charset="0"/>
              </a:rPr>
              <a:t>what students were actually being asked to do</a:t>
            </a:r>
            <a:r>
              <a:rPr lang="en-US" altLang="ja-JP" sz="2500" dirty="0">
                <a:latin typeface="Calibri" pitchFamily="34" charset="0"/>
              </a:rPr>
              <a:t>, and the degree to which the teacher was able to engage students in the work by scaffolding their learning up to the complexity of the task she was asking them to do.</a:t>
            </a:r>
            <a:r>
              <a:rPr lang="ja-JP" altLang="en-US" sz="2500" dirty="0">
                <a:latin typeface="Calibri" pitchFamily="34" charset="0"/>
              </a:rPr>
              <a:t>”</a:t>
            </a:r>
            <a:endParaRPr lang="en-US" altLang="ja-JP" sz="2500" dirty="0">
              <a:latin typeface="Calibri" pitchFamily="34" charset="0"/>
            </a:endParaRPr>
          </a:p>
          <a:p>
            <a:pPr marL="114300" indent="0" algn="r" eaLnBrk="1" hangingPunct="1">
              <a:buNone/>
            </a:pPr>
            <a:r>
              <a:rPr lang="en-US" sz="2200" i="1" dirty="0" smtClean="0">
                <a:latin typeface="Calibri" pitchFamily="34" charset="0"/>
              </a:rPr>
              <a:t>– </a:t>
            </a:r>
            <a:r>
              <a:rPr lang="en-US" sz="2200" i="1" dirty="0">
                <a:latin typeface="Calibri" pitchFamily="34" charset="0"/>
              </a:rPr>
              <a:t>Richard Elmore</a:t>
            </a:r>
          </a:p>
          <a:p>
            <a:pPr algn="r" eaLnBrk="1" hangingPunct="1"/>
            <a:endParaRPr lang="en-US" sz="800" i="1" dirty="0">
              <a:latin typeface="Calibri" pitchFamily="34" charset="0"/>
            </a:endParaRPr>
          </a:p>
          <a:p>
            <a:pPr marL="114300" indent="0" eaLnBrk="1" hangingPunct="1">
              <a:buNone/>
            </a:pPr>
            <a:endParaRPr lang="en-US" sz="1200" b="1" i="1" dirty="0" smtClean="0">
              <a:latin typeface="Calibri" pitchFamily="34" charset="0"/>
            </a:endParaRPr>
          </a:p>
          <a:p>
            <a:pPr marL="114300" indent="0" eaLnBrk="1" hangingPunct="1">
              <a:buNone/>
            </a:pPr>
            <a:r>
              <a:rPr lang="en-US" sz="1200" b="1" i="1" dirty="0">
                <a:latin typeface="Calibri" pitchFamily="34" charset="0"/>
              </a:rPr>
              <a:t> </a:t>
            </a:r>
            <a:r>
              <a:rPr lang="en-US" sz="1200" b="1" i="1" dirty="0" smtClean="0">
                <a:latin typeface="Calibri" pitchFamily="34" charset="0"/>
              </a:rPr>
              <a:t>               Rounds </a:t>
            </a:r>
            <a:r>
              <a:rPr lang="en-US" sz="1200" b="1" i="1" dirty="0">
                <a:latin typeface="Calibri" pitchFamily="34" charset="0"/>
              </a:rPr>
              <a:t>in Education. </a:t>
            </a:r>
            <a:r>
              <a:rPr lang="en-US" sz="1200" dirty="0" err="1" smtClean="0">
                <a:latin typeface="Calibri" pitchFamily="34" charset="0"/>
              </a:rPr>
              <a:t>lEizabeth</a:t>
            </a:r>
            <a:r>
              <a:rPr lang="en-US" sz="1200" dirty="0" smtClean="0">
                <a:latin typeface="Calibri" pitchFamily="34" charset="0"/>
              </a:rPr>
              <a:t> </a:t>
            </a:r>
            <a:r>
              <a:rPr lang="en-US" sz="1200" dirty="0">
                <a:latin typeface="Calibri" pitchFamily="34" charset="0"/>
              </a:rPr>
              <a:t>A. City, Richard F. Elmore, Sarah E. </a:t>
            </a:r>
            <a:r>
              <a:rPr lang="en-US" sz="1200" dirty="0" err="1">
                <a:latin typeface="Calibri" pitchFamily="34" charset="0"/>
              </a:rPr>
              <a:t>Fiarman</a:t>
            </a:r>
            <a:r>
              <a:rPr lang="en-US" sz="1200" dirty="0">
                <a:latin typeface="Calibri" pitchFamily="34" charset="0"/>
              </a:rPr>
              <a:t>, and Lee </a:t>
            </a:r>
            <a:r>
              <a:rPr lang="en-US" sz="1200" dirty="0" err="1">
                <a:latin typeface="Calibri" pitchFamily="34" charset="0"/>
              </a:rPr>
              <a:t>Teitel</a:t>
            </a:r>
            <a:endParaRPr lang="en-US" sz="1200" dirty="0">
              <a:latin typeface="Calibri" pitchFamily="34" charset="0"/>
            </a:endParaRPr>
          </a:p>
          <a:p>
            <a:pPr algn="r" eaLnBrk="1" hangingPunct="1"/>
            <a:endParaRPr lang="en-US" sz="2800" i="1" dirty="0">
              <a:latin typeface="Calibri" pitchFamily="34" charset="0"/>
            </a:endParaRPr>
          </a:p>
        </p:txBody>
      </p:sp>
      <p:pic>
        <p:nvPicPr>
          <p:cNvPr id="6" name="Picture 5" descr="C:\Users\Marilyn\AppData\Local\Microsoft\Windows\Temporary Internet Files\Content.Outlook\TG5SLEFU\LDC_square.jpg"/>
          <p:cNvPicPr>
            <a:picLocks noChangeAspect="1" noChangeArrowheads="1"/>
          </p:cNvPicPr>
          <p:nvPr/>
        </p:nvPicPr>
        <p:blipFill>
          <a:blip r:embed="rId5"/>
          <a:srcRect/>
          <a:stretch>
            <a:fillRect/>
          </a:stretch>
        </p:blipFill>
        <p:spPr bwMode="auto">
          <a:xfrm>
            <a:off x="5638800" y="609600"/>
            <a:ext cx="2114550" cy="1819275"/>
          </a:xfrm>
          <a:prstGeom prst="rect">
            <a:avLst/>
          </a:prstGeom>
          <a:noFill/>
          <a:ln w="9525">
            <a:solidFill>
              <a:schemeClr val="accent6"/>
            </a:solidFill>
            <a:miter lim="800000"/>
            <a:headEnd/>
            <a:tailEnd/>
          </a:ln>
        </p:spPr>
      </p:pic>
      <p:cxnSp>
        <p:nvCxnSpPr>
          <p:cNvPr id="7" name="Straight Arrow Connector 6"/>
          <p:cNvCxnSpPr/>
          <p:nvPr/>
        </p:nvCxnSpPr>
        <p:spPr>
          <a:xfrm flipH="1">
            <a:off x="7037388" y="761999"/>
            <a:ext cx="2106612" cy="9526"/>
          </a:xfrm>
          <a:prstGeom prst="straightConnector1">
            <a:avLst/>
          </a:prstGeom>
          <a:ln w="50800">
            <a:solidFill>
              <a:srgbClr val="A70000"/>
            </a:solidFill>
            <a:tailEnd type="arrow"/>
          </a:ln>
        </p:spPr>
        <p:style>
          <a:lnRef idx="1">
            <a:schemeClr val="accent1"/>
          </a:lnRef>
          <a:fillRef idx="0">
            <a:schemeClr val="accent1"/>
          </a:fillRef>
          <a:effectRef idx="0">
            <a:schemeClr val="accent1"/>
          </a:effectRef>
          <a:fontRef idx="minor">
            <a:schemeClr val="tx1"/>
          </a:fontRef>
        </p:style>
      </p:cxn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56579" y="166789"/>
            <a:ext cx="609600" cy="609600"/>
          </a:xfrm>
          <a:prstGeom prst="rect">
            <a:avLst/>
          </a:prstGeom>
        </p:spPr>
      </p:pic>
    </p:spTree>
    <p:extLst>
      <p:ext uri="{BB962C8B-B14F-4D97-AF65-F5344CB8AC3E}">
        <p14:creationId xmlns:p14="http://schemas.microsoft.com/office/powerpoint/2010/main" val="3474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2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C00000"/>
                </a:solidFill>
              </a:rPr>
              <a:t>Building High Quality Teaching Tasks from Templates</a:t>
            </a:r>
            <a:endParaRPr lang="en-US" i="1" dirty="0">
              <a:solidFill>
                <a:srgbClr val="C00000"/>
              </a:solidFill>
            </a:endParaRPr>
          </a:p>
        </p:txBody>
      </p:sp>
      <p:sp>
        <p:nvSpPr>
          <p:cNvPr id="4" name="Slide Number Placeholder 3"/>
          <p:cNvSpPr>
            <a:spLocks noGrp="1"/>
          </p:cNvSpPr>
          <p:nvPr>
            <p:ph type="sldNum" sz="quarter" idx="12"/>
          </p:nvPr>
        </p:nvSpPr>
        <p:spPr/>
        <p:txBody>
          <a:bodyPr/>
          <a:lstStyle/>
          <a:p>
            <a:fld id="{10B81C61-4590-4FD7-AAB3-D85F5AC53DC6}" type="slidenum">
              <a:rPr lang="en-US" smtClean="0"/>
              <a:t>3</a:t>
            </a:fld>
            <a:endParaRPr lang="en-US"/>
          </a:p>
        </p:txBody>
      </p:sp>
      <p:pic>
        <p:nvPicPr>
          <p:cNvPr id="8194" name="Picture 2" descr="http://educore.ascd.org/resource/formativeassessment/images/Literacy/Resource%20Bundles/lh1-guidebook.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52600" y="2057400"/>
            <a:ext cx="5257800" cy="39116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4445" y="6316334"/>
            <a:ext cx="3886200" cy="369332"/>
          </a:xfrm>
          <a:prstGeom prst="rect">
            <a:avLst/>
          </a:prstGeom>
          <a:noFill/>
        </p:spPr>
        <p:txBody>
          <a:bodyPr wrap="square" rtlCol="0">
            <a:spAutoFit/>
          </a:bodyPr>
          <a:lstStyle/>
          <a:p>
            <a:r>
              <a:rPr lang="en-US" dirty="0" smtClean="0"/>
              <a:t>- </a:t>
            </a:r>
            <a:r>
              <a:rPr lang="en-US" sz="1600" dirty="0" smtClean="0"/>
              <a:t>Provided by Kentucky</a:t>
            </a:r>
            <a:endParaRPr lang="en-US" sz="16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228600"/>
            <a:ext cx="609600" cy="609600"/>
          </a:xfrm>
          <a:prstGeom prst="rect">
            <a:avLst/>
          </a:prstGeom>
        </p:spPr>
      </p:pic>
    </p:spTree>
    <p:extLst>
      <p:ext uri="{BB962C8B-B14F-4D97-AF65-F5344CB8AC3E}">
        <p14:creationId xmlns:p14="http://schemas.microsoft.com/office/powerpoint/2010/main" val="370450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15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Jurying Sample Teaching Tasks</a:t>
            </a:r>
            <a:endParaRPr lang="en-US" dirty="0">
              <a:solidFill>
                <a:srgbClr val="C00000"/>
              </a:solidFill>
            </a:endParaRPr>
          </a:p>
        </p:txBody>
      </p:sp>
      <p:sp>
        <p:nvSpPr>
          <p:cNvPr id="3" name="Content Placeholder 2"/>
          <p:cNvSpPr>
            <a:spLocks noGrp="1"/>
          </p:cNvSpPr>
          <p:nvPr>
            <p:ph idx="1"/>
          </p:nvPr>
        </p:nvSpPr>
        <p:spPr>
          <a:xfrm>
            <a:off x="381000" y="1180449"/>
            <a:ext cx="7620000" cy="5486400"/>
          </a:xfrm>
        </p:spPr>
        <p:txBody>
          <a:bodyPr>
            <a:normAutofit fontScale="85000" lnSpcReduction="20000"/>
          </a:bodyPr>
          <a:lstStyle/>
          <a:p>
            <a:pPr marL="114300" indent="0">
              <a:lnSpc>
                <a:spcPct val="150000"/>
              </a:lnSpc>
              <a:buNone/>
            </a:pPr>
            <a:r>
              <a:rPr lang="en-US" sz="2800" b="1" dirty="0"/>
              <a:t>Strong Teaching Tasks…</a:t>
            </a:r>
            <a:endParaRPr lang="en-US" sz="2800" b="1" dirty="0" smtClean="0"/>
          </a:p>
          <a:p>
            <a:pPr>
              <a:lnSpc>
                <a:spcPct val="150000"/>
              </a:lnSpc>
            </a:pPr>
            <a:r>
              <a:rPr lang="en-US" sz="2800" dirty="0" smtClean="0"/>
              <a:t>Are </a:t>
            </a:r>
            <a:r>
              <a:rPr lang="en-US" sz="2800" dirty="0"/>
              <a:t>worthy of 2, 3 or 4 weeks of </a:t>
            </a:r>
            <a:r>
              <a:rPr lang="en-US" sz="2800" dirty="0" smtClean="0"/>
              <a:t>instruction;</a:t>
            </a:r>
            <a:endParaRPr lang="en-US" sz="2800" dirty="0"/>
          </a:p>
          <a:p>
            <a:pPr>
              <a:lnSpc>
                <a:spcPct val="150000"/>
              </a:lnSpc>
            </a:pPr>
            <a:r>
              <a:rPr lang="en-US" sz="2800" dirty="0" smtClean="0"/>
              <a:t>Ask </a:t>
            </a:r>
            <a:r>
              <a:rPr lang="en-US" sz="2800" dirty="0"/>
              <a:t>students to grapple with an important </a:t>
            </a:r>
            <a:r>
              <a:rPr lang="en-US" sz="2800" dirty="0" smtClean="0"/>
              <a:t>issue;</a:t>
            </a:r>
          </a:p>
          <a:p>
            <a:pPr>
              <a:lnSpc>
                <a:spcPct val="150000"/>
              </a:lnSpc>
            </a:pPr>
            <a:r>
              <a:rPr lang="en-US" sz="2800" dirty="0" smtClean="0"/>
              <a:t>Provide </a:t>
            </a:r>
            <a:r>
              <a:rPr lang="en-US" sz="2800" dirty="0"/>
              <a:t>opportunities to address text complexity </a:t>
            </a:r>
            <a:r>
              <a:rPr lang="en-US" sz="2800" dirty="0" smtClean="0"/>
              <a:t>and the </a:t>
            </a:r>
            <a:r>
              <a:rPr lang="en-US" sz="2800" dirty="0"/>
              <a:t>use of informational text as called for in the </a:t>
            </a:r>
            <a:r>
              <a:rPr lang="en-US" sz="2800" dirty="0" smtClean="0"/>
              <a:t>CCSS;</a:t>
            </a:r>
          </a:p>
          <a:p>
            <a:pPr>
              <a:lnSpc>
                <a:spcPct val="150000"/>
              </a:lnSpc>
            </a:pPr>
            <a:r>
              <a:rPr lang="en-US" sz="2800" dirty="0" smtClean="0"/>
              <a:t>Have </a:t>
            </a:r>
            <a:r>
              <a:rPr lang="en-US" sz="2800" dirty="0"/>
              <a:t>students working in the most effective mode </a:t>
            </a:r>
            <a:r>
              <a:rPr lang="en-US" sz="2800" dirty="0" smtClean="0"/>
              <a:t>of discourse/text structure;</a:t>
            </a:r>
          </a:p>
          <a:p>
            <a:pPr>
              <a:lnSpc>
                <a:spcPct val="150000"/>
              </a:lnSpc>
            </a:pPr>
            <a:r>
              <a:rPr lang="en-US" sz="2800" dirty="0" smtClean="0"/>
              <a:t>Evolve </a:t>
            </a:r>
            <a:r>
              <a:rPr lang="en-US" sz="2800" dirty="0"/>
              <a:t>from a </a:t>
            </a:r>
            <a:r>
              <a:rPr lang="en-US" sz="2800" dirty="0" smtClean="0"/>
              <a:t>rigorous text-dependent question;</a:t>
            </a:r>
          </a:p>
          <a:p>
            <a:pPr>
              <a:lnSpc>
                <a:spcPct val="150000"/>
              </a:lnSpc>
            </a:pPr>
            <a:r>
              <a:rPr lang="en-US" sz="2800" dirty="0" smtClean="0"/>
              <a:t>Provide an authentic audience</a:t>
            </a:r>
            <a:r>
              <a:rPr lang="en-US" sz="2600" dirty="0" smtClean="0"/>
              <a:t>.</a:t>
            </a:r>
          </a:p>
          <a:p>
            <a:pPr marL="114300" indent="0">
              <a:lnSpc>
                <a:spcPct val="150000"/>
              </a:lnSpc>
              <a:buNone/>
            </a:pPr>
            <a:endParaRPr lang="en-US" sz="300" dirty="0"/>
          </a:p>
          <a:p>
            <a:pPr marL="114300" indent="0">
              <a:lnSpc>
                <a:spcPct val="150000"/>
              </a:lnSpc>
              <a:buNone/>
            </a:pPr>
            <a:r>
              <a:rPr lang="en-US" sz="2400" dirty="0" smtClean="0"/>
              <a:t>*</a:t>
            </a:r>
            <a:r>
              <a:rPr lang="en-US" sz="2400" b="1" dirty="0" smtClean="0"/>
              <a:t>See Sample Teaching Tasks</a:t>
            </a:r>
            <a:endParaRPr lang="en-US" sz="2400" b="1" dirty="0"/>
          </a:p>
          <a:p>
            <a:endParaRPr lang="en-US" dirty="0"/>
          </a:p>
        </p:txBody>
      </p:sp>
      <p:sp>
        <p:nvSpPr>
          <p:cNvPr id="4" name="Slide Number Placeholder 3"/>
          <p:cNvSpPr>
            <a:spLocks noGrp="1"/>
          </p:cNvSpPr>
          <p:nvPr>
            <p:ph type="sldNum" sz="quarter" idx="12"/>
          </p:nvPr>
        </p:nvSpPr>
        <p:spPr/>
        <p:txBody>
          <a:bodyPr/>
          <a:lstStyle/>
          <a:p>
            <a:fld id="{10B81C61-4590-4FD7-AAB3-D85F5AC53DC6}" type="slidenum">
              <a:rPr lang="en-US" smtClean="0"/>
              <a:t>4</a:t>
            </a:fld>
            <a:endParaRPr lang="en-US"/>
          </a:p>
        </p:txBody>
      </p:sp>
      <p:pic>
        <p:nvPicPr>
          <p:cNvPr id="2050" name="Picture 2" descr="http://commackpubliclibrary.org/under_construc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9776" y="5181600"/>
            <a:ext cx="1528405"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6488668"/>
            <a:ext cx="3886200" cy="369332"/>
          </a:xfrm>
          <a:prstGeom prst="rect">
            <a:avLst/>
          </a:prstGeom>
          <a:noFill/>
        </p:spPr>
        <p:txBody>
          <a:bodyPr wrap="square" rtlCol="0">
            <a:spAutoFit/>
          </a:bodyPr>
          <a:lstStyle/>
          <a:p>
            <a:r>
              <a:rPr lang="en-US" dirty="0" smtClean="0"/>
              <a:t>- </a:t>
            </a:r>
            <a:r>
              <a:rPr lang="en-US" sz="1600" dirty="0" smtClean="0"/>
              <a:t>Provided by Reach </a:t>
            </a:r>
            <a:r>
              <a:rPr lang="en-US" sz="1600" dirty="0" smtClean="0"/>
              <a:t>Associates</a:t>
            </a:r>
            <a:endParaRPr lang="en-US" sz="1600"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152400"/>
            <a:ext cx="609600" cy="609600"/>
          </a:xfrm>
          <a:prstGeom prst="rect">
            <a:avLst/>
          </a:prstGeom>
        </p:spPr>
      </p:pic>
    </p:spTree>
    <p:extLst>
      <p:ext uri="{BB962C8B-B14F-4D97-AF65-F5344CB8AC3E}">
        <p14:creationId xmlns:p14="http://schemas.microsoft.com/office/powerpoint/2010/main" val="191842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1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r>
              <a:rPr lang="en-US" dirty="0" smtClean="0">
                <a:solidFill>
                  <a:srgbClr val="C00000"/>
                </a:solidFill>
              </a:rPr>
              <a:t>Creating a Teaching Task and Providing  Feedback</a:t>
            </a:r>
            <a:endParaRPr lang="en-US" dirty="0">
              <a:solidFill>
                <a:srgbClr val="C00000"/>
              </a:solidFill>
            </a:endParaRPr>
          </a:p>
        </p:txBody>
      </p:sp>
      <p:sp>
        <p:nvSpPr>
          <p:cNvPr id="3" name="Content Placeholder 2"/>
          <p:cNvSpPr>
            <a:spLocks noGrp="1"/>
          </p:cNvSpPr>
          <p:nvPr>
            <p:ph idx="1"/>
          </p:nvPr>
        </p:nvSpPr>
        <p:spPr>
          <a:xfrm>
            <a:off x="381000" y="2057400"/>
            <a:ext cx="7620000" cy="4800600"/>
          </a:xfrm>
        </p:spPr>
        <p:txBody>
          <a:bodyPr>
            <a:normAutofit/>
          </a:bodyPr>
          <a:lstStyle/>
          <a:p>
            <a:r>
              <a:rPr lang="en-US" sz="2500" dirty="0" smtClean="0"/>
              <a:t>Facilitator provides a topic</a:t>
            </a:r>
          </a:p>
          <a:p>
            <a:r>
              <a:rPr lang="en-US" sz="2500" dirty="0" smtClean="0"/>
              <a:t>Participants work in pairs to write a teaching task pertaining to the topic</a:t>
            </a:r>
          </a:p>
          <a:p>
            <a:r>
              <a:rPr lang="en-US" sz="2500" dirty="0" smtClean="0"/>
              <a:t>Partners pass teaching task to a different pair</a:t>
            </a:r>
          </a:p>
          <a:p>
            <a:r>
              <a:rPr lang="en-US" sz="2500" dirty="0" smtClean="0"/>
              <a:t>Partners offer written feedback </a:t>
            </a:r>
            <a:endParaRPr lang="en-US" sz="2500" dirty="0"/>
          </a:p>
        </p:txBody>
      </p:sp>
      <p:sp>
        <p:nvSpPr>
          <p:cNvPr id="4" name="Slide Number Placeholder 3"/>
          <p:cNvSpPr>
            <a:spLocks noGrp="1"/>
          </p:cNvSpPr>
          <p:nvPr>
            <p:ph type="sldNum" sz="quarter" idx="12"/>
          </p:nvPr>
        </p:nvSpPr>
        <p:spPr/>
        <p:txBody>
          <a:bodyPr/>
          <a:lstStyle/>
          <a:p>
            <a:fld id="{10B81C61-4590-4FD7-AAB3-D85F5AC53DC6}" type="slidenum">
              <a:rPr lang="en-US" smtClean="0"/>
              <a:t>5</a:t>
            </a:fld>
            <a:endParaRPr lang="en-US"/>
          </a:p>
        </p:txBody>
      </p:sp>
      <p:pic>
        <p:nvPicPr>
          <p:cNvPr id="6146" name="Picture 2" descr="http://www.ganizaniconsultingservices.co.za/images/report-b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199512"/>
            <a:ext cx="35814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152400"/>
            <a:ext cx="609600" cy="609600"/>
          </a:xfrm>
          <a:prstGeom prst="rect">
            <a:avLst/>
          </a:prstGeom>
        </p:spPr>
      </p:pic>
      <p:sp>
        <p:nvSpPr>
          <p:cNvPr id="7" name="TextBox 6"/>
          <p:cNvSpPr txBox="1"/>
          <p:nvPr/>
        </p:nvSpPr>
        <p:spPr>
          <a:xfrm>
            <a:off x="704445" y="6316334"/>
            <a:ext cx="3886200" cy="369332"/>
          </a:xfrm>
          <a:prstGeom prst="rect">
            <a:avLst/>
          </a:prstGeom>
          <a:noFill/>
        </p:spPr>
        <p:txBody>
          <a:bodyPr wrap="square" rtlCol="0">
            <a:spAutoFit/>
          </a:bodyPr>
          <a:lstStyle/>
          <a:p>
            <a:r>
              <a:rPr lang="en-US" dirty="0" smtClean="0"/>
              <a:t>- </a:t>
            </a:r>
            <a:r>
              <a:rPr lang="en-US" sz="1600" dirty="0" smtClean="0"/>
              <a:t>Provided </a:t>
            </a:r>
            <a:r>
              <a:rPr lang="en-US" sz="1600" dirty="0"/>
              <a:t>by Reach Associates</a:t>
            </a:r>
            <a:endParaRPr lang="en-US" sz="1600" dirty="0"/>
          </a:p>
        </p:txBody>
      </p:sp>
    </p:spTree>
    <p:extLst>
      <p:ext uri="{BB962C8B-B14F-4D97-AF65-F5344CB8AC3E}">
        <p14:creationId xmlns:p14="http://schemas.microsoft.com/office/powerpoint/2010/main" val="47691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86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924800" cy="1143000"/>
          </a:xfrm>
        </p:spPr>
        <p:txBody>
          <a:bodyPr/>
          <a:lstStyle/>
          <a:p>
            <a:r>
              <a:rPr lang="en-US" dirty="0" smtClean="0">
                <a:solidFill>
                  <a:srgbClr val="C00000"/>
                </a:solidFill>
              </a:rPr>
              <a:t>Deconstructing a Teaching Task</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10B81C61-4590-4FD7-AAB3-D85F5AC53DC6}" type="slidenum">
              <a:rPr lang="en-US" smtClean="0"/>
              <a:t>6</a:t>
            </a:fld>
            <a:endParaRPr lang="en-US"/>
          </a:p>
        </p:txBody>
      </p:sp>
      <p:pic>
        <p:nvPicPr>
          <p:cNvPr id="7172" name="Picture 4" descr="http://www.allthingsprivatepractice.com/wp-content/uploads/2011/04/Closely-Examine-Document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4" y="2479707"/>
            <a:ext cx="3133725" cy="34766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4122986934"/>
              </p:ext>
            </p:extLst>
          </p:nvPr>
        </p:nvGraphicFramePr>
        <p:xfrm>
          <a:off x="3576946" y="1524000"/>
          <a:ext cx="4927499" cy="6324600"/>
        </p:xfrm>
        <a:graphic>
          <a:graphicData uri="http://schemas.openxmlformats.org/presentationml/2006/ole">
            <mc:AlternateContent xmlns:mc="http://schemas.openxmlformats.org/markup-compatibility/2006">
              <mc:Choice xmlns:v="urn:schemas-microsoft-com:vml" Requires="v">
                <p:oleObj spid="_x0000_s7200" name="Document" r:id="rId8" imgW="7272516" imgH="9335478" progId="Word.Document.8">
                  <p:embed/>
                </p:oleObj>
              </mc:Choice>
              <mc:Fallback>
                <p:oleObj name="Document" r:id="rId8" imgW="7272516" imgH="9335478" progId="Word.Document.8">
                  <p:embed/>
                  <p:pic>
                    <p:nvPicPr>
                      <p:cNvPr id="0" name=""/>
                      <p:cNvPicPr/>
                      <p:nvPr/>
                    </p:nvPicPr>
                    <p:blipFill>
                      <a:blip r:embed="rId9"/>
                      <a:stretch>
                        <a:fillRect/>
                      </a:stretch>
                    </p:blipFill>
                    <p:spPr>
                      <a:xfrm>
                        <a:off x="3576946" y="1524000"/>
                        <a:ext cx="4927499" cy="6324600"/>
                      </a:xfrm>
                      <a:prstGeom prst="rect">
                        <a:avLst/>
                      </a:prstGeom>
                      <a:ln>
                        <a:solidFill>
                          <a:schemeClr val="accent1"/>
                        </a:solidFill>
                      </a:ln>
                    </p:spPr>
                  </p:pic>
                </p:oleObj>
              </mc:Fallback>
            </mc:AlternateContent>
          </a:graphicData>
        </a:graphic>
      </p:graphicFrame>
      <p:sp>
        <p:nvSpPr>
          <p:cNvPr id="3" name="Rectangle 2"/>
          <p:cNvSpPr/>
          <p:nvPr/>
        </p:nvSpPr>
        <p:spPr>
          <a:xfrm>
            <a:off x="-22694" y="5999112"/>
            <a:ext cx="3599640" cy="507831"/>
          </a:xfrm>
          <a:prstGeom prst="rect">
            <a:avLst/>
          </a:prstGeom>
        </p:spPr>
        <p:txBody>
          <a:bodyPr wrap="none">
            <a:spAutoFit/>
          </a:bodyPr>
          <a:lstStyle/>
          <a:p>
            <a:pPr marL="114300" indent="0">
              <a:lnSpc>
                <a:spcPct val="150000"/>
              </a:lnSpc>
              <a:buNone/>
            </a:pPr>
            <a:r>
              <a:rPr lang="en-US" dirty="0"/>
              <a:t>*</a:t>
            </a:r>
            <a:r>
              <a:rPr lang="en-US" b="1" dirty="0"/>
              <a:t>See </a:t>
            </a:r>
            <a:r>
              <a:rPr lang="en-US" b="1" dirty="0" smtClean="0"/>
              <a:t>Deconstructing Teaching Task</a:t>
            </a:r>
            <a:endParaRPr lang="en-US" b="1" dirty="0"/>
          </a:p>
        </p:txBody>
      </p:sp>
      <p:sp>
        <p:nvSpPr>
          <p:cNvPr id="8" name="TextBox 7"/>
          <p:cNvSpPr txBox="1"/>
          <p:nvPr/>
        </p:nvSpPr>
        <p:spPr>
          <a:xfrm>
            <a:off x="65058" y="6488668"/>
            <a:ext cx="3886200" cy="369332"/>
          </a:xfrm>
          <a:prstGeom prst="rect">
            <a:avLst/>
          </a:prstGeom>
          <a:noFill/>
        </p:spPr>
        <p:txBody>
          <a:bodyPr wrap="square" rtlCol="0">
            <a:spAutoFit/>
          </a:bodyPr>
          <a:lstStyle/>
          <a:p>
            <a:r>
              <a:rPr lang="en-US" dirty="0" smtClean="0"/>
              <a:t>- </a:t>
            </a:r>
            <a:r>
              <a:rPr lang="en-US" sz="1600" dirty="0"/>
              <a:t>Provided by Reach Associates</a:t>
            </a:r>
            <a:endParaRPr lang="en-US" sz="1600" dirty="0"/>
          </a:p>
        </p:txBody>
      </p:sp>
      <p:pic>
        <p:nvPicPr>
          <p:cNvPr id="6"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534400" y="228600"/>
            <a:ext cx="609600" cy="609600"/>
          </a:xfrm>
          <a:prstGeom prst="rect">
            <a:avLst/>
          </a:prstGeom>
        </p:spPr>
      </p:pic>
    </p:spTree>
    <p:extLst>
      <p:ext uri="{BB962C8B-B14F-4D97-AF65-F5344CB8AC3E}">
        <p14:creationId xmlns:p14="http://schemas.microsoft.com/office/powerpoint/2010/main" val="35903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58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More to come…</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10B81C61-4590-4FD7-AAB3-D85F5AC53DC6}" type="slidenum">
              <a:rPr lang="en-US" smtClean="0"/>
              <a:t>7</a:t>
            </a:fld>
            <a:endParaRPr lang="en-US"/>
          </a:p>
        </p:txBody>
      </p:sp>
      <p:pic>
        <p:nvPicPr>
          <p:cNvPr id="5" name="Content Placeholder 4" descr="C:\Users\Marilyn\AppData\Local\Microsoft\Windows\Temporary Internet Files\Content.Outlook\TG5SLEFU\LDC_square.jpg"/>
          <p:cNvPicPr>
            <a:picLocks noGrp="1" noChangeAspect="1" noChangeArrowheads="1"/>
          </p:cNvPicPr>
          <p:nvPr>
            <p:ph idx="1"/>
          </p:nvPr>
        </p:nvPicPr>
        <p:blipFill>
          <a:blip r:embed="rId4"/>
          <a:srcRect/>
          <a:stretch>
            <a:fillRect/>
          </a:stretch>
        </p:blipFill>
        <p:spPr bwMode="auto">
          <a:xfrm>
            <a:off x="2029968" y="1851660"/>
            <a:ext cx="4474464" cy="4297680"/>
          </a:xfrm>
          <a:prstGeom prst="rect">
            <a:avLst/>
          </a:prstGeom>
          <a:noFill/>
          <a:ln w="9525">
            <a:solidFill>
              <a:schemeClr val="accent6"/>
            </a:solidFill>
            <a:miter lim="800000"/>
            <a:headEnd/>
            <a:tailEnd/>
          </a:ln>
        </p:spPr>
      </p:pic>
      <p:sp>
        <p:nvSpPr>
          <p:cNvPr id="8" name="Left Arrow 7"/>
          <p:cNvSpPr/>
          <p:nvPr/>
        </p:nvSpPr>
        <p:spPr>
          <a:xfrm>
            <a:off x="5029200" y="1858794"/>
            <a:ext cx="3962400" cy="38100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228600"/>
            <a:ext cx="609600" cy="609600"/>
          </a:xfrm>
          <a:prstGeom prst="rect">
            <a:avLst/>
          </a:prstGeom>
        </p:spPr>
      </p:pic>
    </p:spTree>
    <p:extLst>
      <p:ext uri="{BB962C8B-B14F-4D97-AF65-F5344CB8AC3E}">
        <p14:creationId xmlns:p14="http://schemas.microsoft.com/office/powerpoint/2010/main" val="225625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285</TotalTime>
  <Words>255</Words>
  <Application>Microsoft Office PowerPoint</Application>
  <PresentationFormat>On-screen Show (4:3)</PresentationFormat>
  <Paragraphs>45</Paragraphs>
  <Slides>7</Slides>
  <Notes>5</Notes>
  <HiddenSlides>0</HiddenSlides>
  <MMClips>7</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Adjacency</vt:lpstr>
      <vt:lpstr>Document</vt:lpstr>
      <vt:lpstr>Teaching Task:  Section 1 Training Suggestions</vt:lpstr>
      <vt:lpstr>Teaching Tasks</vt:lpstr>
      <vt:lpstr>Building High Quality Teaching Tasks from Templates</vt:lpstr>
      <vt:lpstr>Jurying Sample Teaching Tasks</vt:lpstr>
      <vt:lpstr>Creating a Teaching Task and Providing  Feedback</vt:lpstr>
      <vt:lpstr>Deconstructing a Teaching Task</vt:lpstr>
      <vt:lpstr>More to come…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Suggestions:  Teaching Tasks</dc:title>
  <dc:creator>Mary Jo Pittock</dc:creator>
  <cp:lastModifiedBy>Mary Jo Pittock</cp:lastModifiedBy>
  <cp:revision>30</cp:revision>
  <dcterms:created xsi:type="dcterms:W3CDTF">2013-01-18T14:58:35Z</dcterms:created>
  <dcterms:modified xsi:type="dcterms:W3CDTF">2013-01-30T01:40:42Z</dcterms:modified>
</cp:coreProperties>
</file>