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6" r:id="rId2"/>
    <p:sldId id="256" r:id="rId3"/>
    <p:sldId id="257" r:id="rId4"/>
    <p:sldId id="260" r:id="rId5"/>
    <p:sldId id="261" r:id="rId6"/>
    <p:sldId id="264" r:id="rId7"/>
    <p:sldId id="266" r:id="rId8"/>
    <p:sldId id="269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6" autoAdjust="0"/>
    <p:restoredTop sz="81942" autoAdjust="0"/>
  </p:normalViewPr>
  <p:slideViewPr>
    <p:cSldViewPr snapToGrid="0" snapToObjects="1">
      <p:cViewPr>
        <p:scale>
          <a:sx n="100" d="100"/>
          <a:sy n="100" d="100"/>
        </p:scale>
        <p:origin x="-19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2630F-0945-E94D-9B45-E2C62641BF41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800CD-0904-1D49-8B14-B1FE6DBA12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2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00CD-0904-1D49-8B14-B1FE6DBA12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00CD-0904-1D49-8B14-B1FE6DBA128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5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00CD-0904-1D49-8B14-B1FE6DBA128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2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00CD-0904-1D49-8B14-B1FE6DBA128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1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800CD-0904-1D49-8B14-B1FE6DBA128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0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9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8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95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6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3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9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1948B-97D1-3E45-9964-40D3827B1368}" type="datetimeFigureOut">
              <a:rPr lang="en-US" smtClean="0"/>
              <a:t>3/16/2013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753EE-82D6-764A-91B6-6D72AE90BC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google.com/url?sa=i&amp;rct=j&amp;q=&amp;esrc=s&amp;frm=1&amp;source=images&amp;cd=&amp;cad=rja&amp;docid=gtv2AwF02jOunM&amp;tbnid=2ncmg8vYNVUDeM:&amp;ved=0CAUQjRw&amp;url=http://www.bourkeassociates.com/crucial-conversations-say-that-again/taking-notes-2&amp;ei=sw1BUa-TK6PuyAHzlYF4&amp;bvm=bv.43287494,d.aWc&amp;psig=AFQjCNG9Ay-J5b-bTsvwn7bgnqTHAMMFiQ&amp;ust=1363304218362507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google.com/url?sa=i&amp;rct=j&amp;q=&amp;esrc=s&amp;frm=1&amp;source=images&amp;cd=&amp;cad=rja&amp;docid=hehk2pqTvXrH2M&amp;tbnid=vv2pYXNpBYVgcM:&amp;ved=0CAUQjRw&amp;url=http://aimdanismanlik.wordpress.com/2012/01/04/tips-for-fast-note-taking-part1-initialsabbreviations/&amp;ei=JQxBUaWVKOz_yQH1m4HQCQ&amp;bvm=bv.43287494,d.aWc&amp;psig=AFQjCNEFLA8ucwuDojNc7EXTQwgzT8q7ug&amp;ust=1363303822841427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hyperlink" Target="http://www.solida.net/notes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hyperlink" Target="http://www.google.com/url?sa=i&amp;rct=j&amp;q=&amp;esrc=s&amp;frm=1&amp;source=images&amp;cd=&amp;cad=rja&amp;docid=EhKoSbwPs_y0qM&amp;tbnid=Vw_qsT6Wbsbs7M:&amp;ved=0CAUQjRw&amp;url=http://www.hipstercrite.com/2012/11/20/what-im-thankful-for-jeff-goldblums-hands-magic-eraser-dennys/pencil-and-paper/&amp;ei=qRBBUfSbMubRyAHGqoDACQ&amp;bvm=bv.43287494,d.aWc&amp;psig=AFQjCNGj4HwlUtMzZANuHAeC_j05slWp9g&amp;ust=1363304973172602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26" y="0"/>
            <a:ext cx="25400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13" y="2021015"/>
            <a:ext cx="49400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sz="4000" dirty="0" smtClean="0"/>
              <a:t>The Art of Note Taking</a:t>
            </a:r>
          </a:p>
          <a:p>
            <a:pPr algn="ctr"/>
            <a:endParaRPr lang="en-US" sz="40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203200"/>
            <a:ext cx="406400" cy="406400"/>
          </a:xfrm>
          <a:prstGeom prst="rect">
            <a:avLst/>
          </a:prstGeom>
        </p:spPr>
      </p:pic>
      <p:pic>
        <p:nvPicPr>
          <p:cNvPr id="4098" name="Picture 2" descr="http://www.bourkeassociates.com/wp-content/uploads/taking-notes1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86" y="3857151"/>
            <a:ext cx="29813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809560"/>
              </p:ext>
            </p:extLst>
          </p:nvPr>
        </p:nvGraphicFramePr>
        <p:xfrm>
          <a:off x="105330" y="273091"/>
          <a:ext cx="8773902" cy="619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Document" r:id="rId3" imgW="5626100" imgH="3975100" progId="Word.Document.12">
                  <p:embed/>
                </p:oleObj>
              </mc:Choice>
              <mc:Fallback>
                <p:oleObj name="Document" r:id="rId3" imgW="5626100" imgH="397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330" y="273091"/>
                        <a:ext cx="8773902" cy="619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84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90" y="0"/>
            <a:ext cx="2540000" cy="120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012" y="2329717"/>
            <a:ext cx="833714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Types of Note Taking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  Cornell Note Taking System: Article &amp; Video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  Reading with a Pencil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  Why Take Notes?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77" y="1893380"/>
            <a:ext cx="850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 this </a:t>
            </a:r>
            <a:r>
              <a:rPr lang="en-US" sz="2800" dirty="0" err="1" smtClean="0">
                <a:solidFill>
                  <a:srgbClr val="FF0000"/>
                </a:solidFill>
              </a:rPr>
              <a:t>powerpoint</a:t>
            </a:r>
            <a:r>
              <a:rPr lang="en-US" sz="2800" dirty="0" smtClean="0">
                <a:solidFill>
                  <a:srgbClr val="FF0000"/>
                </a:solidFill>
              </a:rPr>
              <a:t>, the following topics will be discussed: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www.picgifs.com/graphics/a/agenda/graphics-agenda-6033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48" y="4257675"/>
            <a:ext cx="1717698" cy="21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0752" y="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8" y="0"/>
            <a:ext cx="25400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6405" y="1669517"/>
            <a:ext cx="4250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Why Note-Taking?        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704" y="2597192"/>
            <a:ext cx="8079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Underpinnings for: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Reading comprehension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Developing writing products</a:t>
            </a:r>
          </a:p>
          <a:p>
            <a:pPr lvl="1"/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Core element in: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Common Core Standards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Grade Level Expectations</a:t>
            </a:r>
          </a:p>
          <a:p>
            <a:pPr marL="914400" lvl="1" indent="-457200">
              <a:buFont typeface="Arial" pitchFamily="34" charset="0"/>
              <a:buChar char="•"/>
            </a:pPr>
            <a:endParaRPr lang="en-US" sz="2800" dirty="0" smtClean="0"/>
          </a:p>
          <a:p>
            <a:r>
              <a:rPr lang="en-US" sz="2800" dirty="0" smtClean="0"/>
              <a:t>              </a:t>
            </a:r>
            <a:r>
              <a:rPr lang="en-US" sz="2800" i="1" dirty="0" smtClean="0"/>
              <a:t>  </a:t>
            </a:r>
          </a:p>
        </p:txBody>
      </p:sp>
      <p:pic>
        <p:nvPicPr>
          <p:cNvPr id="4098" name="Picture 2" descr="http://www.toplinebusinesssolutions.com/wp-content/uploads/Note-Tak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4" y="4700698"/>
            <a:ext cx="2409825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17141" y="193796"/>
            <a:ext cx="399808" cy="3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57" y="-34443"/>
            <a:ext cx="2540000" cy="1206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646" y="1728154"/>
            <a:ext cx="6982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Note taking is a process when students…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363" y="2621245"/>
            <a:ext cx="6849183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Engage with text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Interpret and evaluate information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Determine importance and meaning of text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Select which notes to take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7359" y="162407"/>
            <a:ext cx="406400" cy="406400"/>
          </a:xfrm>
          <a:prstGeom prst="rect">
            <a:avLst/>
          </a:prstGeom>
        </p:spPr>
      </p:pic>
      <p:pic>
        <p:nvPicPr>
          <p:cNvPr id="5124" name="Picture 4" descr="http://www.jmu.edu/pass/pictures/notetak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55" y="5104450"/>
            <a:ext cx="4472261" cy="16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0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57" y="0"/>
            <a:ext cx="2540000" cy="120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667" y="1231900"/>
            <a:ext cx="8614833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                    </a:t>
            </a:r>
            <a:r>
              <a:rPr lang="en-US" sz="3200" dirty="0" smtClean="0">
                <a:solidFill>
                  <a:srgbClr val="FF0000"/>
                </a:solidFill>
              </a:rPr>
              <a:t>Cornell </a:t>
            </a:r>
            <a:r>
              <a:rPr lang="en-US" sz="3200" dirty="0">
                <a:solidFill>
                  <a:srgbClr val="FF0000"/>
                </a:solidFill>
              </a:rPr>
              <a:t>Note Taking System: 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                       The </a:t>
            </a:r>
            <a:r>
              <a:rPr lang="en-US" sz="3200" dirty="0">
                <a:solidFill>
                  <a:srgbClr val="FF0000"/>
                </a:solidFill>
              </a:rPr>
              <a:t>Abbreviated </a:t>
            </a:r>
            <a:r>
              <a:rPr lang="en-US" sz="3200" dirty="0" smtClean="0">
                <a:solidFill>
                  <a:srgbClr val="FF0000"/>
                </a:solidFill>
              </a:rPr>
              <a:t>System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Right column = bulk of notes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Left column = annotations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Key words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Vocabulary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Brief summaries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Main ideas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Critical information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000" u="sng" dirty="0">
                <a:hlinkClick r:id="rId6"/>
              </a:rPr>
              <a:t>http://www.solida.net/notes</a:t>
            </a:r>
            <a:endParaRPr lang="en-US" sz="2000" u="sng" dirty="0"/>
          </a:p>
          <a:p>
            <a:pPr lvl="1"/>
            <a:endParaRPr lang="en-US" sz="2800" dirty="0" smtClean="0"/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3074" name="Picture 2" descr="https://encrypted-tbn1.gstatic.com/images?q=tbn:ANd9GcQZDedTH8vRVV5eLGdgnERKzmoILv6j0lC-iIrmqeNOnYhBOQ6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41" y="4509387"/>
            <a:ext cx="2639190" cy="175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407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19" y="0"/>
            <a:ext cx="2540000" cy="120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884" y="1816675"/>
            <a:ext cx="6191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Reading with a Pencil…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     … Another Type of Note Taking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449" y="3190378"/>
            <a:ext cx="878416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 dirty="0" smtClean="0"/>
              <a:t>Why?</a:t>
            </a:r>
            <a:r>
              <a:rPr lang="en-US" sz="2800" dirty="0" smtClean="0"/>
              <a:t> - achieving comprehension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 dirty="0" smtClean="0"/>
              <a:t>How? </a:t>
            </a:r>
            <a:r>
              <a:rPr lang="en-US" sz="2800" dirty="0" smtClean="0"/>
              <a:t>- individual preference</a:t>
            </a:r>
          </a:p>
          <a:p>
            <a:endParaRPr lang="en-US" sz="2800" dirty="0" smtClean="0"/>
          </a:p>
        </p:txBody>
      </p:sp>
      <p:pic>
        <p:nvPicPr>
          <p:cNvPr id="5122" name="Picture 2" descr="http://www.hipstercrite.com/wp-content/uploads/2012/11/pencil-and-paper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825" y="4196774"/>
            <a:ext cx="2789360" cy="185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0286" y="266701"/>
            <a:ext cx="393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04" y="0"/>
            <a:ext cx="2540000" cy="120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411" y="1436528"/>
            <a:ext cx="557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Reading with a Pencil </a:t>
            </a:r>
            <a:r>
              <a:rPr lang="en-US" sz="3200" i="1" dirty="0" smtClean="0">
                <a:solidFill>
                  <a:srgbClr val="FF0000"/>
                </a:solidFill>
              </a:rPr>
              <a:t>continued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411" y="2130486"/>
            <a:ext cx="95430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Possible annotations:</a:t>
            </a:r>
            <a:endParaRPr lang="en-US" sz="2800" dirty="0"/>
          </a:p>
          <a:p>
            <a:pPr lvl="1"/>
            <a:r>
              <a:rPr lang="en-US" sz="2800" dirty="0" smtClean="0"/>
              <a:t> ?  =  anything </a:t>
            </a:r>
            <a:r>
              <a:rPr lang="en-US" sz="2800" dirty="0"/>
              <a:t>that </a:t>
            </a:r>
            <a:r>
              <a:rPr lang="en-US" sz="2800" dirty="0" smtClean="0"/>
              <a:t>needs </a:t>
            </a:r>
            <a:r>
              <a:rPr lang="en-US" sz="2800" dirty="0" smtClean="0"/>
              <a:t>understanding 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800" dirty="0" smtClean="0"/>
              <a:t>=  something important</a:t>
            </a:r>
          </a:p>
          <a:p>
            <a:pPr lvl="1"/>
            <a:r>
              <a:rPr lang="en-US" sz="2800" dirty="0" smtClean="0"/>
              <a:t>      </a:t>
            </a:r>
            <a:r>
              <a:rPr lang="en-US" sz="2800" dirty="0" smtClean="0"/>
              <a:t>=  words </a:t>
            </a:r>
            <a:r>
              <a:rPr lang="en-US" sz="2800" dirty="0"/>
              <a:t>not </a:t>
            </a:r>
            <a:r>
              <a:rPr lang="en-US" sz="2800" dirty="0" smtClean="0"/>
              <a:t>understood </a:t>
            </a:r>
            <a:endParaRPr lang="en-US" sz="2800" dirty="0"/>
          </a:p>
          <a:p>
            <a:pPr lvl="0"/>
            <a:r>
              <a:rPr lang="en-US" sz="2800" dirty="0"/>
              <a:t> </a:t>
            </a:r>
            <a:r>
              <a:rPr lang="en-US" sz="2800" dirty="0" smtClean="0"/>
              <a:t>     __ =  important </a:t>
            </a:r>
            <a:r>
              <a:rPr lang="en-US" sz="2800" dirty="0"/>
              <a:t>concepts </a:t>
            </a:r>
            <a:r>
              <a:rPr lang="en-US" sz="2800" dirty="0" smtClean="0"/>
              <a:t>&amp; phrases</a:t>
            </a:r>
            <a:endParaRPr lang="en-US" sz="2800" dirty="0"/>
          </a:p>
          <a:p>
            <a:pPr lvl="0"/>
            <a:r>
              <a:rPr lang="en-US" sz="2800" dirty="0" smtClean="0"/>
              <a:t> </a:t>
            </a:r>
            <a:endParaRPr lang="en-US" sz="2800" dirty="0"/>
          </a:p>
          <a:p>
            <a:pPr lvl="0"/>
            <a:r>
              <a:rPr lang="en-US" sz="2800" dirty="0" smtClean="0"/>
              <a:t>Additional note taking tips: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Use margins for notes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List important concepts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Outline by important topics &amp; sub-topics</a:t>
            </a:r>
          </a:p>
          <a:p>
            <a:r>
              <a:rPr lang="en-US" sz="2800" dirty="0"/>
              <a:t> 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247" y="177421"/>
            <a:ext cx="580030" cy="5800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42738" y="3601232"/>
            <a:ext cx="212943" cy="2129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DC_Logo_wik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85" y="0"/>
            <a:ext cx="2540000" cy="120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3283" y="2646608"/>
            <a:ext cx="7375804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Recording reference source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Citing direct quotes</a:t>
            </a:r>
            <a:endParaRPr lang="en-US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 smtClean="0"/>
              <a:t>Paraphrasing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544" y="4973155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	</a:t>
            </a:r>
            <a:r>
              <a:rPr lang="en-US" sz="2800" i="1" dirty="0" smtClean="0"/>
              <a:t> </a:t>
            </a:r>
            <a:r>
              <a:rPr lang="en-US" sz="2800" dirty="0">
                <a:solidFill>
                  <a:srgbClr val="4F81BD"/>
                </a:solidFill>
              </a:rPr>
              <a:t>http://</a:t>
            </a:r>
            <a:r>
              <a:rPr lang="en-US" sz="2800" dirty="0">
                <a:solidFill>
                  <a:schemeClr val="accent1"/>
                </a:solidFill>
              </a:rPr>
              <a:t>owl.english.purdue.edu/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r>
              <a:rPr lang="en-US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410" y="1711868"/>
            <a:ext cx="6682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Additional Note-Taking Considerations: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s://encrypted-tbn0.gstatic.com/images?q=tbn:ANd9GcSfzGYvpWqHq-zHNFYJGI-qPEbrtGSQLnCMBbpBy4lsT36ogKr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4693357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2650" y="292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8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342573"/>
              </p:ext>
            </p:extLst>
          </p:nvPr>
        </p:nvGraphicFramePr>
        <p:xfrm>
          <a:off x="1023938" y="593725"/>
          <a:ext cx="7042150" cy="570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Document" r:id="rId3" imgW="5867400" imgH="4749800" progId="Word.Document.12">
                  <p:embed/>
                </p:oleObj>
              </mc:Choice>
              <mc:Fallback>
                <p:oleObj name="Document" r:id="rId3" imgW="5867400" imgH="474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3938" y="593725"/>
                        <a:ext cx="7042150" cy="570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00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209</Words>
  <Application>Microsoft Office PowerPoint</Application>
  <PresentationFormat>On-screen Show (4:3)</PresentationFormat>
  <Paragraphs>65</Paragraphs>
  <Slides>10</Slides>
  <Notes>5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Dunn</dc:creator>
  <cp:lastModifiedBy>Owner</cp:lastModifiedBy>
  <cp:revision>72</cp:revision>
  <cp:lastPrinted>2013-03-02T21:04:37Z</cp:lastPrinted>
  <dcterms:created xsi:type="dcterms:W3CDTF">2013-01-07T00:08:54Z</dcterms:created>
  <dcterms:modified xsi:type="dcterms:W3CDTF">2013-03-16T23:48:54Z</dcterms:modified>
</cp:coreProperties>
</file>