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76" r:id="rId3"/>
    <p:sldId id="261" r:id="rId4"/>
    <p:sldId id="285" r:id="rId5"/>
    <p:sldId id="277" r:id="rId6"/>
    <p:sldId id="278" r:id="rId7"/>
    <p:sldId id="280" r:id="rId8"/>
    <p:sldId id="281" r:id="rId9"/>
    <p:sldId id="286" r:id="rId10"/>
    <p:sldId id="284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C4BB"/>
    <a:srgbClr val="9E0300"/>
    <a:srgbClr val="810909"/>
    <a:srgbClr val="ECB6AE"/>
    <a:srgbClr val="6B0000"/>
    <a:srgbClr val="BD0E0E"/>
    <a:srgbClr val="E2F0FF"/>
    <a:srgbClr val="FFF6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5620"/>
    <p:restoredTop sz="94660"/>
  </p:normalViewPr>
  <p:slideViewPr>
    <p:cSldViewPr snapToGrid="0" snapToObjects="1">
      <p:cViewPr>
        <p:scale>
          <a:sx n="70" d="100"/>
          <a:sy n="70" d="100"/>
        </p:scale>
        <p:origin x="-4264" y="-20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412814-3C30-3148-B87D-75BBD114247B}" type="datetimeFigureOut">
              <a:rPr lang="en-US" smtClean="0"/>
              <a:pPr/>
              <a:t>2/4/13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DE60F-988C-D14F-8317-3CD35CB08B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8526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D4B90-EB3E-8245-BF68-76F41F228122}" type="datetimeFigureOut">
              <a:rPr lang="en-US" smtClean="0"/>
              <a:pPr/>
              <a:t>2/4/13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F6EFC7-84C4-D840-BE20-0ACC76816D9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94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6EFC7-84C4-D840-BE20-0ACC76816D9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717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6EFC7-84C4-D840-BE20-0ACC76816D9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701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6EFC7-84C4-D840-BE20-0ACC76816D9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03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6EFC7-84C4-D840-BE20-0ACC76816D9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03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FD245-3C76-4F44-91A1-E0036E3A8291}" type="datetime1">
              <a:rPr lang="en-US" smtClean="0"/>
              <a:pPr/>
              <a:t>2/4/13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245E-8C18-A44A-AD89-826D78439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6A514-D80A-3C4F-8D7D-A234A39F0ECC}" type="datetime1">
              <a:rPr lang="en-US" smtClean="0"/>
              <a:pPr/>
              <a:t>2/4/13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245E-8C18-A44A-AD89-826D78439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E877-CE57-3847-9E51-59C39ADA05F8}" type="datetime1">
              <a:rPr lang="en-US" smtClean="0"/>
              <a:pPr/>
              <a:t>2/4/13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245E-8C18-A44A-AD89-826D78439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79AF-78A9-E948-8AAB-4AB0D07693F8}" type="datetime1">
              <a:rPr lang="en-US" smtClean="0"/>
              <a:pPr/>
              <a:t>2/4/13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245E-8C18-A44A-AD89-826D78439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F1FB-E01C-D541-A1CD-3861FE4448A1}" type="datetime1">
              <a:rPr lang="en-US" smtClean="0"/>
              <a:pPr/>
              <a:t>2/4/13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245E-8C18-A44A-AD89-826D78439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12408-6878-2B4B-A70A-93A954A4253A}" type="datetime1">
              <a:rPr lang="en-US" smtClean="0"/>
              <a:pPr/>
              <a:t>2/4/13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245E-8C18-A44A-AD89-826D78439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BFEA2-CCA4-FD44-BAA5-27F7597059C9}" type="datetime1">
              <a:rPr lang="en-US" smtClean="0"/>
              <a:pPr/>
              <a:t>2/4/13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245E-8C18-A44A-AD89-826D78439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59E0C-6ABF-C545-AA08-12F6BC82CB62}" type="datetime1">
              <a:rPr lang="en-US" smtClean="0"/>
              <a:pPr/>
              <a:t>2/4/13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245E-8C18-A44A-AD89-826D78439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6A94F-46DE-8A4F-B6AA-EE91A1E5A2A8}" type="datetime1">
              <a:rPr lang="en-US" smtClean="0"/>
              <a:pPr/>
              <a:t>2/4/13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245E-8C18-A44A-AD89-826D78439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E730-28DF-B842-B3F5-3132B039F37E}" type="datetime1">
              <a:rPr lang="en-US" smtClean="0"/>
              <a:pPr/>
              <a:t>2/4/13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245E-8C18-A44A-AD89-826D78439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CAB98-65D6-1F4B-8C61-A112A8EA348C}" type="datetime1">
              <a:rPr lang="en-US" smtClean="0"/>
              <a:pPr/>
              <a:t>2/4/13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245E-8C18-A44A-AD89-826D78439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A8FD4-9ED8-8344-A145-8E87B9F874B9}" type="datetime1">
              <a:rPr lang="en-US" smtClean="0"/>
              <a:pPr/>
              <a:t>2/4/13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2245E-8C18-A44A-AD89-826D784395D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2.png"/><Relationship Id="rId1" Type="http://schemas.microsoft.com/office/2007/relationships/media" Target="../media/media10.WAV"/><Relationship Id="rId2" Type="http://schemas.openxmlformats.org/officeDocument/2006/relationships/audio" Target="../media/media10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2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2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1" Type="http://schemas.microsoft.com/office/2007/relationships/media" Target="../media/media8.WAV"/><Relationship Id="rId2" Type="http://schemas.openxmlformats.org/officeDocument/2006/relationships/audio" Target="../media/media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6.jpeg"/><Relationship Id="rId6" Type="http://schemas.openxmlformats.org/officeDocument/2006/relationships/image" Target="../media/image2.pn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rot="5400000">
            <a:off x="5369909" y="3429000"/>
            <a:ext cx="6858000" cy="1588"/>
          </a:xfrm>
          <a:prstGeom prst="line">
            <a:avLst/>
          </a:prstGeom>
          <a:ln w="7620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565245" y="6356350"/>
            <a:ext cx="468916" cy="365125"/>
          </a:xfrm>
        </p:spPr>
        <p:txBody>
          <a:bodyPr/>
          <a:lstStyle/>
          <a:p>
            <a:fld id="{F172245E-8C18-A44A-AD89-826D784395DB}" type="slidenum">
              <a:rPr lang="en-US" sz="2000" smtClean="0">
                <a:solidFill>
                  <a:srgbClr val="FFFFFF"/>
                </a:solidFill>
                <a:latin typeface="Arial Black"/>
                <a:cs typeface="Arial Black"/>
              </a:rPr>
              <a:pPr/>
              <a:t>1</a:t>
            </a:fld>
            <a:endParaRPr lang="en-US" sz="20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317519" y="675413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>
          <a:xfrm>
            <a:off x="1104900" y="5145948"/>
            <a:ext cx="6400800" cy="860778"/>
          </a:xfrm>
        </p:spPr>
        <p:txBody>
          <a:bodyPr>
            <a:normAutofit/>
          </a:bodyPr>
          <a:lstStyle/>
          <a:p>
            <a:r>
              <a:rPr lang="en-US" u="sng" dirty="0" smtClean="0">
                <a:solidFill>
                  <a:schemeClr val="tx1"/>
                </a:solidFill>
                <a:latin typeface="Abadi MT Condensed Extra Bold"/>
                <a:cs typeface="Abadi MT Condensed Extra Bold"/>
              </a:rPr>
              <a:t>Skill Cluster</a:t>
            </a:r>
            <a:r>
              <a:rPr lang="en-US" dirty="0" smtClean="0">
                <a:solidFill>
                  <a:schemeClr val="tx1"/>
                </a:solidFill>
                <a:latin typeface="Abadi MT Condensed Extra Bold"/>
                <a:cs typeface="Abadi MT Condensed Extra Bold"/>
              </a:rPr>
              <a:t>: Writing Process</a:t>
            </a:r>
          </a:p>
          <a:p>
            <a:endParaRPr lang="en-US" dirty="0"/>
          </a:p>
        </p:txBody>
      </p:sp>
      <p:pic>
        <p:nvPicPr>
          <p:cNvPr id="14" name="Picture 2" descr="https://encrypted-tbn3.google.com/images?q=tbn:ANd9GcT-pkovVC7liV0CtQDBO4cjHbYGETZbAV6_Zrj_7arhfQspR9m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160" y="2451503"/>
            <a:ext cx="4398739" cy="226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442479" y="498718"/>
            <a:ext cx="7643188" cy="1552784"/>
          </a:xfrm>
          <a:prstGeom prst="rect">
            <a:avLst/>
          </a:prstGeom>
          <a:solidFill>
            <a:srgbClr val="E2F0FF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ts val="600"/>
              </a:spcBef>
              <a:spcAft>
                <a:spcPts val="1200"/>
              </a:spcAft>
            </a:pPr>
            <a:r>
              <a:rPr lang="en-US" sz="2811" b="1" dirty="0" smtClean="0">
                <a:latin typeface="Century Gothic"/>
                <a:cs typeface="Century Gothic"/>
              </a:rPr>
              <a:t>Writing a Thesis Statement / Claim            for Argumentation Writing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800" i="1" dirty="0" smtClean="0">
                <a:latin typeface="Century Gothic"/>
                <a:cs typeface="Century Gothic"/>
              </a:rPr>
              <a:t>Mini-Task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/>
                <a:ea typeface="+mj-ea"/>
                <a:cs typeface="Century Gothic"/>
              </a:rPr>
              <a:t> 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/>
              <a:ea typeface="+mj-ea"/>
              <a:cs typeface="Century Gothic"/>
            </a:endParaRPr>
          </a:p>
        </p:txBody>
      </p:sp>
      <p:pic>
        <p:nvPicPr>
          <p:cNvPr id="12" name="Recorded Sound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48878" y="249481"/>
            <a:ext cx="485283" cy="4852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1016000"/>
            <a:ext cx="7233356" cy="713837"/>
          </a:xfrm>
          <a:solidFill>
            <a:srgbClr val="E2F0FF"/>
          </a:solidFill>
          <a:ln>
            <a:solidFill>
              <a:schemeClr val="tx1">
                <a:alpha val="99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3200" b="1" dirty="0" smtClean="0">
                <a:solidFill>
                  <a:srgbClr val="9E0300"/>
                </a:solidFill>
                <a:latin typeface="Arial"/>
                <a:cs typeface="Arial"/>
              </a:rPr>
              <a:t>Results</a:t>
            </a:r>
            <a:endParaRPr lang="en-US" sz="3200" i="1" dirty="0">
              <a:solidFill>
                <a:srgbClr val="9E0300"/>
              </a:solidFill>
              <a:latin typeface="Arial"/>
              <a:cs typeface="Arial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947373"/>
            <a:ext cx="7233356" cy="322334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500" dirty="0" smtClean="0">
                <a:latin typeface="Century Gothic"/>
                <a:cs typeface="Century Gothic"/>
              </a:rPr>
              <a:t>Students will have feedback on their thesis statement and be prepared to write a final draft.</a:t>
            </a:r>
          </a:p>
          <a:p>
            <a:pPr>
              <a:spcAft>
                <a:spcPts val="1200"/>
              </a:spcAft>
            </a:pPr>
            <a:r>
              <a:rPr lang="en-US" sz="2500" dirty="0" smtClean="0">
                <a:latin typeface="Century Gothic"/>
                <a:cs typeface="Century Gothic"/>
              </a:rPr>
              <a:t>Students should also be made aware that adjustments to the thesis statement can be made throughout the writing process.</a:t>
            </a:r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245E-8C18-A44A-AD89-826D784395DB}" type="slidenum">
              <a:rPr lang="en-US" smtClean="0"/>
              <a:pPr/>
              <a:t>10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5369909" y="3429000"/>
            <a:ext cx="6858000" cy="1588"/>
          </a:xfrm>
          <a:prstGeom prst="line">
            <a:avLst/>
          </a:prstGeom>
          <a:ln w="7620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Recorded Sound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55379" y="222476"/>
            <a:ext cx="488647" cy="488647"/>
          </a:xfrm>
          <a:prstGeom prst="rect">
            <a:avLst/>
          </a:prstGeom>
        </p:spPr>
      </p:pic>
      <p:sp>
        <p:nvSpPr>
          <p:cNvPr id="16" name="Slide Number Placeholder 9"/>
          <p:cNvSpPr txBox="1">
            <a:spLocks/>
          </p:cNvSpPr>
          <p:nvPr/>
        </p:nvSpPr>
        <p:spPr>
          <a:xfrm>
            <a:off x="8303187" y="6356350"/>
            <a:ext cx="730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2245E-8C18-A44A-AD89-826D784395D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479" y="278812"/>
            <a:ext cx="7319005" cy="831457"/>
          </a:xfrm>
          <a:solidFill>
            <a:srgbClr val="E2F0FF"/>
          </a:solidFill>
          <a:ln>
            <a:solidFill>
              <a:schemeClr val="tx1">
                <a:alpha val="99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3200" b="1" dirty="0" smtClean="0">
                <a:solidFill>
                  <a:srgbClr val="9E0300"/>
                </a:solidFill>
                <a:latin typeface="Arial"/>
                <a:cs typeface="Arial"/>
              </a:rPr>
              <a:t>Thesis Statement</a:t>
            </a:r>
            <a:endParaRPr lang="en-US" sz="3200" i="1" dirty="0">
              <a:solidFill>
                <a:srgbClr val="9E0300"/>
              </a:solidFill>
              <a:latin typeface="Arial"/>
              <a:cs typeface="Aria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5369909" y="3429000"/>
            <a:ext cx="6858000" cy="1588"/>
          </a:xfrm>
          <a:prstGeom prst="line">
            <a:avLst/>
          </a:prstGeom>
          <a:ln w="7620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565245" y="6356350"/>
            <a:ext cx="468916" cy="365125"/>
          </a:xfrm>
        </p:spPr>
        <p:txBody>
          <a:bodyPr/>
          <a:lstStyle/>
          <a:p>
            <a:fld id="{F172245E-8C18-A44A-AD89-826D784395DB}" type="slidenum">
              <a:rPr lang="en-US" sz="2000" smtClean="0">
                <a:solidFill>
                  <a:srgbClr val="FFFFFF"/>
                </a:solidFill>
                <a:latin typeface="Arial Black"/>
                <a:cs typeface="Arial Black"/>
              </a:rPr>
              <a:pPr/>
              <a:t>2</a:t>
            </a:fld>
            <a:endParaRPr lang="en-US" sz="20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442479" y="1594556"/>
          <a:ext cx="7319005" cy="3725333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7319005"/>
              </a:tblGrid>
              <a:tr h="3725333">
                <a:tc>
                  <a:txBody>
                    <a:bodyPr/>
                    <a:lstStyle/>
                    <a:p>
                      <a:pPr>
                        <a:buFont typeface="Arial"/>
                        <a:buNone/>
                      </a:pPr>
                      <a:endParaRPr lang="en-US" sz="1600" baseline="0" dirty="0" smtClean="0"/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en-US" sz="2500" baseline="0" dirty="0" smtClean="0"/>
                        <a:t>  Students will be able to identify the characteristics</a:t>
                      </a:r>
                    </a:p>
                    <a:p>
                      <a:pPr>
                        <a:buFont typeface="Arial"/>
                        <a:buNone/>
                      </a:pPr>
                      <a:r>
                        <a:rPr lang="en-US" sz="2500" baseline="0" dirty="0" smtClean="0"/>
                        <a:t>   of a thesis statement.</a:t>
                      </a:r>
                    </a:p>
                    <a:p>
                      <a:pPr>
                        <a:buFont typeface="Arial"/>
                        <a:buNone/>
                      </a:pPr>
                      <a:endParaRPr lang="en-US" sz="2500" baseline="0" dirty="0" smtClean="0"/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en-US" sz="2500" baseline="0" dirty="0" smtClean="0"/>
                        <a:t>  Students will develop a claim, or argument, within </a:t>
                      </a:r>
                    </a:p>
                    <a:p>
                      <a:pPr>
                        <a:buFont typeface="Arial"/>
                        <a:buNone/>
                      </a:pPr>
                      <a:r>
                        <a:rPr lang="en-US" sz="2500" baseline="0" dirty="0" smtClean="0"/>
                        <a:t>   their thesis statement.</a:t>
                      </a:r>
                    </a:p>
                    <a:p>
                      <a:pPr>
                        <a:buFont typeface="Arial"/>
                        <a:buNone/>
                      </a:pPr>
                      <a:endParaRPr lang="en-US" sz="2500" baseline="0" dirty="0" smtClean="0"/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en-US" sz="2500" baseline="0" dirty="0" smtClean="0"/>
                        <a:t>  Students will receive peer feedback on their</a:t>
                      </a:r>
                    </a:p>
                    <a:p>
                      <a:pPr>
                        <a:buFont typeface="Arial"/>
                        <a:buNone/>
                      </a:pPr>
                      <a:r>
                        <a:rPr lang="en-US" sz="2500" baseline="0" dirty="0" smtClean="0"/>
                        <a:t>   argumentative claim and thesis statement.</a:t>
                      </a:r>
                    </a:p>
                    <a:p>
                      <a:pPr>
                        <a:buFont typeface="Arial"/>
                        <a:buChar char="•"/>
                      </a:pP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Recorded Sound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65246" y="154193"/>
            <a:ext cx="468916" cy="468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rot="5400000">
            <a:off x="5369909" y="3429000"/>
            <a:ext cx="6858000" cy="1588"/>
          </a:xfrm>
          <a:prstGeom prst="line">
            <a:avLst/>
          </a:prstGeom>
          <a:ln w="7620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1001888" y="794"/>
            <a:ext cx="6485467" cy="834021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Century Gothic"/>
                <a:cs typeface="Century Gothic"/>
              </a:rPr>
              <a:t>Instructional Ladder</a:t>
            </a:r>
            <a:endParaRPr lang="en-US" sz="2800" b="1" dirty="0">
              <a:latin typeface="Century Gothic"/>
              <a:cs typeface="Century Gothic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442478" y="834815"/>
          <a:ext cx="7721808" cy="561281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41633"/>
                <a:gridCol w="1651000"/>
                <a:gridCol w="1495778"/>
                <a:gridCol w="1566333"/>
                <a:gridCol w="2167064"/>
              </a:tblGrid>
              <a:tr h="370257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Century Gothic"/>
                          <a:cs typeface="Century Gothic"/>
                        </a:rPr>
                        <a:t>Pacing</a:t>
                      </a:r>
                      <a:endParaRPr lang="en-US" sz="13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Century Gothic"/>
                          <a:cs typeface="Century Gothic"/>
                        </a:rPr>
                        <a:t>Skill/Definition</a:t>
                      </a:r>
                      <a:endParaRPr lang="en-US" sz="13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Century Gothic"/>
                          <a:cs typeface="Century Gothic"/>
                        </a:rPr>
                        <a:t>Product/Prompt</a:t>
                      </a:r>
                      <a:endParaRPr lang="en-US" sz="13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Century Gothic"/>
                          <a:cs typeface="Century Gothic"/>
                        </a:rPr>
                        <a:t>Scoring</a:t>
                      </a:r>
                      <a:endParaRPr lang="en-US" sz="13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Century Gothic"/>
                          <a:cs typeface="Century Gothic"/>
                        </a:rPr>
                        <a:t>Instructional Strategies</a:t>
                      </a:r>
                      <a:endParaRPr lang="en-US" sz="1300" dirty="0">
                        <a:latin typeface="Century Gothic"/>
                        <a:cs typeface="Century Gothic"/>
                      </a:endParaRPr>
                    </a:p>
                  </a:txBody>
                  <a:tcPr/>
                </a:tc>
              </a:tr>
              <a:tr h="4842279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 class period</a:t>
                      </a:r>
                    </a:p>
                    <a:p>
                      <a:pPr algn="ctr"/>
                      <a:r>
                        <a:rPr lang="en-US" sz="1500" dirty="0" smtClean="0"/>
                        <a:t>(55 min)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b="1" u="sng" dirty="0" smtClean="0"/>
                        <a:t>Thesis</a:t>
                      </a:r>
                      <a:r>
                        <a:rPr lang="en-US" sz="1500" b="1" u="sng" baseline="0" dirty="0" smtClean="0"/>
                        <a:t> Statement</a:t>
                      </a:r>
                      <a:r>
                        <a:rPr lang="en-US" sz="1500" dirty="0" smtClean="0"/>
                        <a:t>:</a:t>
                      </a:r>
                    </a:p>
                    <a:p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Ability to establish a claim.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Write a formal thesis in your Writer’s Notebook using your quick-writes, notes, and article information to ensure a strong claim.</a:t>
                      </a:r>
                      <a:r>
                        <a:rPr lang="en-US" sz="1400" dirty="0" smtClean="0"/>
                        <a:t> </a:t>
                      </a:r>
                      <a:endParaRPr lang="en-US" sz="1400" baseline="0" dirty="0" smtClean="0"/>
                    </a:p>
                    <a:p>
                      <a:endParaRPr lang="en-US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Writes a thesis that establishes a controlling idea and identifies key points that support development </a:t>
                      </a:r>
                    </a:p>
                    <a:p>
                      <a:pPr lvl="0"/>
                      <a:endParaRPr lang="en-US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 pairs, students will edit sample thesis statements provided by the teacher.  As a class, go over each thesis statement, identifying the strong and weak characteristics of each statement.</a:t>
                      </a:r>
                    </a:p>
                    <a:p>
                      <a:endParaRPr lang="en-US" sz="800" b="0" dirty="0" smtClean="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After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editing the sample thesis statements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review qualities of a strong thesis as a class:  must be an argument, include simple defense of the argument, and include categories to lead reader and organize essay.  Make a class list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of these qualities.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u="sng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sng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Peer Review 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– Students will use sticky notes to provide feedback on each other’s statements </a:t>
                      </a:r>
                      <a:endParaRPr lang="en-US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400" b="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Recorded Sound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5245" y="172754"/>
            <a:ext cx="404830" cy="404830"/>
          </a:xfrm>
          <a:prstGeom prst="rect">
            <a:avLst/>
          </a:prstGeom>
        </p:spPr>
      </p:pic>
      <p:sp>
        <p:nvSpPr>
          <p:cNvPr id="8" name="Slide Number Placeholder 9"/>
          <p:cNvSpPr txBox="1">
            <a:spLocks/>
          </p:cNvSpPr>
          <p:nvPr/>
        </p:nvSpPr>
        <p:spPr>
          <a:xfrm>
            <a:off x="8565245" y="6356350"/>
            <a:ext cx="4689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2245E-8C18-A44A-AD89-826D784395D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776111" y="1205224"/>
            <a:ext cx="7148690" cy="889299"/>
          </a:xfrm>
          <a:solidFill>
            <a:srgbClr val="E2F0FF"/>
          </a:solidFill>
          <a:ln>
            <a:solidFill>
              <a:schemeClr val="tx1">
                <a:alpha val="99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700" b="1" dirty="0" smtClean="0">
                <a:solidFill>
                  <a:srgbClr val="9E0300"/>
                </a:solidFill>
                <a:latin typeface="Arial"/>
                <a:cs typeface="Arial"/>
              </a:rPr>
              <a:t>Preparing Materials</a:t>
            </a:r>
            <a:endParaRPr lang="en-US" sz="2700" i="1" dirty="0">
              <a:solidFill>
                <a:srgbClr val="9E0300"/>
              </a:solidFill>
              <a:latin typeface="Arial"/>
              <a:cs typeface="Arial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2368550"/>
            <a:ext cx="7467601" cy="234859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latin typeface="Century Gothic"/>
                <a:cs typeface="Century Gothic"/>
              </a:rPr>
              <a:t>Create a handout that includes 4 - 5 sample thesis statements of varying levels.  Leave space below each statement for students to take notes.  </a:t>
            </a:r>
          </a:p>
          <a:p>
            <a:pPr>
              <a:spcAft>
                <a:spcPts val="600"/>
              </a:spcAft>
              <a:buNone/>
            </a:pPr>
            <a:r>
              <a:rPr lang="en-US" sz="2000" i="1" dirty="0" smtClean="0">
                <a:latin typeface="Century Gothic"/>
                <a:cs typeface="Century Gothic"/>
              </a:rPr>
              <a:t>  *  This activity works best when using sample thesis statements for a different topic than the current one students are working with.</a:t>
            </a:r>
          </a:p>
          <a:p>
            <a:pPr>
              <a:spcAft>
                <a:spcPts val="600"/>
              </a:spcAft>
            </a:pPr>
            <a:endParaRPr lang="en-US" sz="2200" dirty="0" smtClean="0">
              <a:latin typeface="Century Gothic"/>
              <a:cs typeface="Century Gothic"/>
            </a:endParaRPr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245E-8C18-A44A-AD89-826D784395DB}" type="slidenum">
              <a:rPr lang="en-US" smtClean="0"/>
              <a:pPr/>
              <a:t>4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5369909" y="3429000"/>
            <a:ext cx="6858000" cy="1588"/>
          </a:xfrm>
          <a:prstGeom prst="line">
            <a:avLst/>
          </a:prstGeom>
          <a:ln w="7620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/>
          <p:cNvSpPr txBox="1">
            <a:spLocks/>
          </p:cNvSpPr>
          <p:nvPr/>
        </p:nvSpPr>
        <p:spPr>
          <a:xfrm>
            <a:off x="8565245" y="6356350"/>
            <a:ext cx="4689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2245E-8C18-A44A-AD89-826D784395D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pic>
        <p:nvPicPr>
          <p:cNvPr id="11" name="Recorded Sound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65245" y="245325"/>
            <a:ext cx="489063" cy="4890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94556"/>
            <a:ext cx="7304284" cy="1834445"/>
          </a:xfrm>
        </p:spPr>
        <p:txBody>
          <a:bodyPr>
            <a:normAutofit/>
          </a:bodyPr>
          <a:lstStyle/>
          <a:p>
            <a:pPr lvl="0"/>
            <a:r>
              <a:rPr lang="en-US" sz="2400" dirty="0" smtClean="0"/>
              <a:t> </a:t>
            </a:r>
            <a:r>
              <a:rPr lang="en-US" sz="2400" dirty="0" smtClean="0">
                <a:latin typeface="Century Gothic"/>
                <a:cs typeface="Century Gothic"/>
              </a:rPr>
              <a:t>In the form of an </a:t>
            </a:r>
            <a:r>
              <a:rPr lang="en-US" sz="2400" b="1" dirty="0" smtClean="0">
                <a:latin typeface="Century Gothic"/>
                <a:cs typeface="Century Gothic"/>
              </a:rPr>
              <a:t>opening question </a:t>
            </a:r>
            <a:r>
              <a:rPr lang="en-US" sz="2400" dirty="0" smtClean="0">
                <a:latin typeface="Century Gothic"/>
                <a:cs typeface="Century Gothic"/>
              </a:rPr>
              <a:t>or </a:t>
            </a:r>
            <a:r>
              <a:rPr lang="en-US" sz="2400" b="1" dirty="0" smtClean="0">
                <a:latin typeface="Century Gothic"/>
                <a:cs typeface="Century Gothic"/>
              </a:rPr>
              <a:t>journal</a:t>
            </a:r>
            <a:r>
              <a:rPr lang="en-US" sz="2400" dirty="0" smtClean="0">
                <a:latin typeface="Century Gothic"/>
                <a:cs typeface="Century Gothic"/>
              </a:rPr>
              <a:t> activity, ask a question that will engage students in a conversation about claim or thesis statements.  For example…</a:t>
            </a:r>
          </a:p>
          <a:p>
            <a:endParaRPr lang="en-US" sz="2400" dirty="0"/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5369909" y="3429000"/>
            <a:ext cx="6858000" cy="1588"/>
          </a:xfrm>
          <a:prstGeom prst="line">
            <a:avLst/>
          </a:prstGeom>
          <a:ln w="7620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075731"/>
              </p:ext>
            </p:extLst>
          </p:nvPr>
        </p:nvGraphicFramePr>
        <p:xfrm>
          <a:off x="457200" y="3612444"/>
          <a:ext cx="7580086" cy="2072639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7580086"/>
              </a:tblGrid>
              <a:tr h="1707444">
                <a:tc>
                  <a:txBody>
                    <a:bodyPr/>
                    <a:lstStyle/>
                    <a:p>
                      <a:pPr marL="365760" lvl="0">
                        <a:spcAft>
                          <a:spcPts val="600"/>
                        </a:spcAft>
                        <a:buFont typeface="Arial"/>
                        <a:buNone/>
                      </a:pPr>
                      <a:r>
                        <a:rPr lang="en-US" sz="2000" b="1" baseline="0" dirty="0" smtClean="0">
                          <a:latin typeface="Century Gothic"/>
                          <a:cs typeface="Century Gothic"/>
                        </a:rPr>
                        <a:t>  </a:t>
                      </a:r>
                    </a:p>
                    <a:p>
                      <a:pPr marL="365760" lvl="0">
                        <a:spcAft>
                          <a:spcPts val="600"/>
                        </a:spcAft>
                        <a:buFont typeface="Arial"/>
                        <a:buChar char="•"/>
                      </a:pPr>
                      <a:r>
                        <a:rPr lang="en-US" sz="2000" b="1" baseline="0" dirty="0" smtClean="0">
                          <a:latin typeface="Century Gothic"/>
                          <a:cs typeface="Century Gothic"/>
                        </a:rPr>
                        <a:t>  What is a thesis statement? </a:t>
                      </a:r>
                    </a:p>
                    <a:p>
                      <a:pPr marL="365760" lvl="0">
                        <a:spcAft>
                          <a:spcPts val="600"/>
                        </a:spcAft>
                        <a:buFont typeface="Arial"/>
                        <a:buChar char="•"/>
                      </a:pPr>
                      <a:r>
                        <a:rPr lang="en-US" sz="2000" b="1" baseline="0" dirty="0" smtClean="0">
                          <a:latin typeface="Century Gothic"/>
                          <a:cs typeface="Century Gothic"/>
                        </a:rPr>
                        <a:t>  Why do authors include a thesis statement / claim?  </a:t>
                      </a:r>
                    </a:p>
                    <a:p>
                      <a:pPr marL="365760" lvl="0">
                        <a:spcAft>
                          <a:spcPts val="600"/>
                        </a:spcAft>
                        <a:buFont typeface="Arial"/>
                        <a:buChar char="•"/>
                      </a:pPr>
                      <a:r>
                        <a:rPr lang="en-US" sz="2000" b="1" baseline="0" dirty="0" smtClean="0">
                          <a:latin typeface="Century Gothic"/>
                          <a:cs typeface="Century Gothic"/>
                        </a:rPr>
                        <a:t>  What makes a thesis statement “good”?  </a:t>
                      </a:r>
                    </a:p>
                    <a:p>
                      <a:pPr>
                        <a:buFont typeface="Arial"/>
                        <a:buNone/>
                      </a:pPr>
                      <a:endParaRPr lang="en-US" sz="1200" baseline="0" dirty="0" smtClean="0"/>
                    </a:p>
                    <a:p>
                      <a:pPr>
                        <a:buFont typeface="Arial"/>
                        <a:buNone/>
                      </a:pP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536222"/>
            <a:ext cx="7304284" cy="831457"/>
          </a:xfrm>
          <a:solidFill>
            <a:srgbClr val="E2F0FF"/>
          </a:solidFill>
          <a:ln>
            <a:solidFill>
              <a:schemeClr val="tx1">
                <a:alpha val="99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800" b="1" dirty="0" smtClean="0">
                <a:solidFill>
                  <a:srgbClr val="9E0300"/>
                </a:solidFill>
                <a:latin typeface="Arial"/>
                <a:cs typeface="Arial"/>
              </a:rPr>
              <a:t>Introducing the Mini-Task</a:t>
            </a:r>
            <a:endParaRPr lang="en-US" sz="2800" i="1" dirty="0">
              <a:solidFill>
                <a:srgbClr val="9E0300"/>
              </a:solidFill>
              <a:latin typeface="Arial"/>
              <a:cs typeface="Arial"/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00518" y="141029"/>
            <a:ext cx="433643" cy="433643"/>
          </a:xfrm>
          <a:prstGeom prst="rect">
            <a:avLst/>
          </a:prstGeom>
        </p:spPr>
      </p:pic>
      <p:sp>
        <p:nvSpPr>
          <p:cNvPr id="10" name="Slide Number Placeholder 9"/>
          <p:cNvSpPr txBox="1">
            <a:spLocks/>
          </p:cNvSpPr>
          <p:nvPr/>
        </p:nvSpPr>
        <p:spPr>
          <a:xfrm>
            <a:off x="8565245" y="6356350"/>
            <a:ext cx="4689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2245E-8C18-A44A-AD89-826D784395D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2449286"/>
            <a:ext cx="7304284" cy="196749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latin typeface="Century Gothic"/>
                <a:cs typeface="Century Gothic"/>
              </a:rPr>
              <a:t>Ask students to find a </a:t>
            </a:r>
            <a:r>
              <a:rPr lang="en-US" sz="2000" b="1" dirty="0" smtClean="0">
                <a:latin typeface="Century Gothic"/>
                <a:cs typeface="Century Gothic"/>
              </a:rPr>
              <a:t>partner</a:t>
            </a:r>
            <a:r>
              <a:rPr lang="en-US" sz="2000" dirty="0" smtClean="0">
                <a:latin typeface="Century Gothic"/>
                <a:cs typeface="Century Gothic"/>
              </a:rPr>
              <a:t>.  Provide each pair with a set of sample claim statements</a:t>
            </a:r>
          </a:p>
          <a:p>
            <a:pPr>
              <a:spcAft>
                <a:spcPts val="600"/>
              </a:spcAft>
            </a:pPr>
            <a:r>
              <a:rPr lang="en-US" sz="2000" dirty="0" smtClean="0">
                <a:latin typeface="Century Gothic"/>
                <a:cs typeface="Century Gothic"/>
              </a:rPr>
              <a:t>In pairs, students will make a </a:t>
            </a:r>
            <a:r>
              <a:rPr lang="en-US" sz="2000" dirty="0" err="1" smtClean="0">
                <a:latin typeface="Century Gothic"/>
                <a:cs typeface="Century Gothic"/>
              </a:rPr>
              <a:t>t</a:t>
            </a:r>
            <a:r>
              <a:rPr lang="en-US" sz="2000" dirty="0" smtClean="0">
                <a:latin typeface="Century Gothic"/>
                <a:cs typeface="Century Gothic"/>
              </a:rPr>
              <a:t>-chart below each sample thesis statement identifying its strengths and weaknesses.</a:t>
            </a:r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245E-8C18-A44A-AD89-826D784395DB}" type="slidenum">
              <a:rPr lang="en-US" smtClean="0"/>
              <a:pPr/>
              <a:t>6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5369909" y="3429000"/>
            <a:ext cx="6858000" cy="1588"/>
          </a:xfrm>
          <a:prstGeom prst="line">
            <a:avLst/>
          </a:prstGeom>
          <a:ln w="7620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1191462"/>
            <a:ext cx="7304284" cy="831457"/>
          </a:xfrm>
          <a:solidFill>
            <a:srgbClr val="E2F0FF"/>
          </a:solidFill>
          <a:ln>
            <a:solidFill>
              <a:schemeClr val="tx1">
                <a:alpha val="99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700" b="1" dirty="0" smtClean="0">
                <a:solidFill>
                  <a:srgbClr val="9E0300"/>
                </a:solidFill>
                <a:latin typeface="Arial"/>
                <a:cs typeface="Arial"/>
              </a:rPr>
              <a:t>Editing Sample Thesis Statements</a:t>
            </a:r>
            <a:endParaRPr lang="en-US" sz="2700" i="1" dirty="0">
              <a:solidFill>
                <a:srgbClr val="9E0300"/>
              </a:solidFill>
              <a:latin typeface="Arial"/>
              <a:cs typeface="Arial"/>
            </a:endParaRPr>
          </a:p>
        </p:txBody>
      </p:sp>
      <p:sp>
        <p:nvSpPr>
          <p:cNvPr id="15" name="Slide Number Placeholder 9"/>
          <p:cNvSpPr txBox="1">
            <a:spLocks/>
          </p:cNvSpPr>
          <p:nvPr/>
        </p:nvSpPr>
        <p:spPr>
          <a:xfrm>
            <a:off x="8565245" y="6356350"/>
            <a:ext cx="4689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2245E-8C18-A44A-AD89-826D784395D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pic>
        <p:nvPicPr>
          <p:cNvPr id="17" name="Recorded Sound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47102" y="258763"/>
            <a:ext cx="468916" cy="468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956614" y="302163"/>
            <a:ext cx="6608957" cy="916824"/>
          </a:xfrm>
          <a:solidFill>
            <a:srgbClr val="E2F0FF"/>
          </a:solidFill>
          <a:ln>
            <a:solidFill>
              <a:schemeClr val="tx1">
                <a:alpha val="99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3000" b="1" dirty="0" smtClean="0">
                <a:solidFill>
                  <a:srgbClr val="9E0300"/>
                </a:solidFill>
                <a:latin typeface="Arial"/>
                <a:cs typeface="Arial"/>
              </a:rPr>
              <a:t>Class Discussion</a:t>
            </a:r>
            <a:endParaRPr lang="en-US" sz="3000" i="1" dirty="0">
              <a:solidFill>
                <a:srgbClr val="9E0300"/>
              </a:solidFill>
              <a:latin typeface="Arial"/>
              <a:cs typeface="Arial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08429" y="4169229"/>
            <a:ext cx="7777044" cy="231638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200" dirty="0" smtClean="0">
                <a:latin typeface="Century Gothic"/>
                <a:cs typeface="Century Gothic"/>
              </a:rPr>
              <a:t>When pairs are finished editing the thesis statements, project each statement on the board and discuss the edits as a class.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latin typeface="Century Gothic"/>
                <a:cs typeface="Century Gothic"/>
              </a:rPr>
              <a:t>Generate a class list of characteristics of a strong thesis statement.</a:t>
            </a:r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245E-8C18-A44A-AD89-826D784395DB}" type="slidenum">
              <a:rPr lang="en-US" smtClean="0"/>
              <a:pPr/>
              <a:t>7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5369909" y="3429000"/>
            <a:ext cx="6858000" cy="1588"/>
          </a:xfrm>
          <a:prstGeom prst="line">
            <a:avLst/>
          </a:prstGeom>
          <a:ln w="7620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Screen shot 2012-12-23 at 4.24.02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614" y="1602013"/>
            <a:ext cx="6608957" cy="2516381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5749" y="302163"/>
            <a:ext cx="458412" cy="458412"/>
          </a:xfrm>
          <a:prstGeom prst="rect">
            <a:avLst/>
          </a:prstGeom>
        </p:spPr>
      </p:pic>
      <p:sp>
        <p:nvSpPr>
          <p:cNvPr id="14" name="Slide Number Placeholder 9"/>
          <p:cNvSpPr txBox="1">
            <a:spLocks/>
          </p:cNvSpPr>
          <p:nvPr/>
        </p:nvSpPr>
        <p:spPr>
          <a:xfrm>
            <a:off x="8565245" y="6356350"/>
            <a:ext cx="4689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2245E-8C18-A44A-AD89-826D784395D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78555" y="315925"/>
            <a:ext cx="7148690" cy="671853"/>
          </a:xfrm>
          <a:solidFill>
            <a:srgbClr val="E2F0FF"/>
          </a:solidFill>
          <a:ln>
            <a:solidFill>
              <a:schemeClr val="tx1">
                <a:alpha val="99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2700" b="1" dirty="0" smtClean="0">
                <a:solidFill>
                  <a:srgbClr val="9E0300"/>
                </a:solidFill>
                <a:latin typeface="Arial"/>
                <a:cs typeface="Arial"/>
              </a:rPr>
              <a:t>Independent Work – Writing the Thesis</a:t>
            </a:r>
            <a:endParaRPr lang="en-US" sz="2700" i="1" dirty="0">
              <a:solidFill>
                <a:srgbClr val="9E0300"/>
              </a:solidFill>
              <a:latin typeface="Arial"/>
              <a:cs typeface="Arial"/>
            </a:endParaRPr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245E-8C18-A44A-AD89-826D784395DB}" type="slidenum">
              <a:rPr lang="en-US" smtClean="0"/>
              <a:pPr/>
              <a:t>8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5369909" y="3429000"/>
            <a:ext cx="6858000" cy="1588"/>
          </a:xfrm>
          <a:prstGeom prst="line">
            <a:avLst/>
          </a:prstGeom>
          <a:ln w="7620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8"/>
          <p:cNvSpPr>
            <a:spLocks noGrp="1"/>
          </p:cNvSpPr>
          <p:nvPr>
            <p:ph idx="1"/>
          </p:nvPr>
        </p:nvSpPr>
        <p:spPr>
          <a:xfrm>
            <a:off x="457200" y="1191462"/>
            <a:ext cx="7304284" cy="136668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latin typeface="Century Gothic"/>
                <a:cs typeface="Century Gothic"/>
              </a:rPr>
              <a:t>It is helpful for students to write their claim in the same place they did their initial thinking or brainstorming for the task.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13857" y="2127256"/>
            <a:ext cx="59871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Two Writer’s Notebook Examples:</a:t>
            </a:r>
            <a:endParaRPr lang="en-US" sz="2200" b="1" dirty="0"/>
          </a:p>
        </p:txBody>
      </p:sp>
      <p:pic>
        <p:nvPicPr>
          <p:cNvPr id="8" name="Picture 7" descr="Screen shot 2012-11-24 at 9.43.35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7362" y="2775857"/>
            <a:ext cx="3081979" cy="38281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Screen shot 2012-11-24 at 9.45.56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745" y="2775857"/>
            <a:ext cx="2987683" cy="394561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4" name="Straight Arrow Connector 13"/>
          <p:cNvCxnSpPr/>
          <p:nvPr/>
        </p:nvCxnSpPr>
        <p:spPr>
          <a:xfrm flipV="1">
            <a:off x="241782" y="6150429"/>
            <a:ext cx="673545" cy="2"/>
          </a:xfrm>
          <a:prstGeom prst="straightConnector1">
            <a:avLst/>
          </a:prstGeom>
          <a:ln w="50800">
            <a:solidFill>
              <a:srgbClr val="81090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 flipV="1">
            <a:off x="7624609" y="6150430"/>
            <a:ext cx="678578" cy="1"/>
          </a:xfrm>
          <a:prstGeom prst="straightConnector1">
            <a:avLst/>
          </a:prstGeom>
          <a:ln w="50800">
            <a:solidFill>
              <a:srgbClr val="81090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Recorded Sound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48878" y="191306"/>
            <a:ext cx="485283" cy="485283"/>
          </a:xfrm>
          <a:prstGeom prst="rect">
            <a:avLst/>
          </a:prstGeom>
        </p:spPr>
      </p:pic>
      <p:sp>
        <p:nvSpPr>
          <p:cNvPr id="18" name="Slide Number Placeholder 9"/>
          <p:cNvSpPr txBox="1">
            <a:spLocks/>
          </p:cNvSpPr>
          <p:nvPr/>
        </p:nvSpPr>
        <p:spPr>
          <a:xfrm>
            <a:off x="8565245" y="6356350"/>
            <a:ext cx="4689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2245E-8C18-A44A-AD89-826D784395D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5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302163"/>
            <a:ext cx="7233356" cy="713837"/>
          </a:xfrm>
          <a:solidFill>
            <a:srgbClr val="E2F0FF"/>
          </a:solidFill>
          <a:ln>
            <a:solidFill>
              <a:schemeClr val="tx1">
                <a:alpha val="99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3200" b="1" dirty="0" smtClean="0">
                <a:solidFill>
                  <a:srgbClr val="9E0300"/>
                </a:solidFill>
                <a:latin typeface="Arial"/>
                <a:cs typeface="Arial"/>
              </a:rPr>
              <a:t>Peer Review</a:t>
            </a:r>
            <a:endParaRPr lang="en-US" sz="3200" i="1" dirty="0">
              <a:solidFill>
                <a:srgbClr val="9E0300"/>
              </a:solidFill>
              <a:latin typeface="Arial"/>
              <a:cs typeface="Arial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35295" y="1191462"/>
            <a:ext cx="8167892" cy="1021966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None/>
            </a:pPr>
            <a:r>
              <a:rPr lang="en-US" sz="1800" dirty="0" smtClean="0">
                <a:latin typeface="Century Gothic"/>
                <a:cs typeface="Century Gothic"/>
              </a:rPr>
              <a:t>     </a:t>
            </a:r>
            <a:r>
              <a:rPr lang="en-US" sz="1800" i="1" dirty="0" smtClean="0">
                <a:latin typeface="Century Gothic"/>
                <a:cs typeface="Century Gothic"/>
              </a:rPr>
              <a:t>This simple peer review activity is an efficient way to ensure that each student receives feedback in a safe and supportive environment.</a:t>
            </a:r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2245E-8C18-A44A-AD89-826D784395DB}" type="slidenum">
              <a:rPr lang="en-US" smtClean="0"/>
              <a:pPr/>
              <a:t>9</a:t>
            </a:fld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5369909" y="3429000"/>
            <a:ext cx="6858000" cy="1588"/>
          </a:xfrm>
          <a:prstGeom prst="line">
            <a:avLst/>
          </a:prstGeom>
          <a:ln w="7620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57200" y="2431578"/>
            <a:ext cx="51656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latin typeface="Gill Sans"/>
                <a:cs typeface="Gill Sans"/>
              </a:rPr>
              <a:t>    Students </a:t>
            </a:r>
            <a:r>
              <a:rPr lang="en-US" sz="2000" dirty="0" smtClean="0">
                <a:latin typeface="Gill Sans"/>
                <a:cs typeface="Gill Sans"/>
              </a:rPr>
              <a:t>will use sticky notes to provide     </a:t>
            </a:r>
          </a:p>
          <a:p>
            <a:pPr indent="91440"/>
            <a:r>
              <a:rPr lang="en-US" sz="2000" dirty="0" smtClean="0">
                <a:latin typeface="Gill Sans"/>
                <a:cs typeface="Gill Sans"/>
              </a:rPr>
              <a:t>  each other feedback on their thesis</a:t>
            </a:r>
          </a:p>
          <a:p>
            <a:pPr indent="91440"/>
            <a:r>
              <a:rPr lang="en-US" sz="2000" dirty="0" smtClean="0">
                <a:latin typeface="Gill Sans"/>
                <a:cs typeface="Gill Sans"/>
              </a:rPr>
              <a:t>  statements using the following guiding</a:t>
            </a:r>
          </a:p>
          <a:p>
            <a:pPr indent="91440"/>
            <a:r>
              <a:rPr lang="en-US" sz="2000" dirty="0" smtClean="0">
                <a:latin typeface="Gill Sans"/>
                <a:cs typeface="Gill Sans"/>
              </a:rPr>
              <a:t>  questions:</a:t>
            </a:r>
          </a:p>
          <a:p>
            <a:pPr indent="91440"/>
            <a:endParaRPr lang="en-US" sz="800" dirty="0" smtClean="0">
              <a:latin typeface="Gill Sans"/>
              <a:cs typeface="Gill Sans"/>
            </a:endParaRPr>
          </a:p>
        </p:txBody>
      </p:sp>
      <p:pic>
        <p:nvPicPr>
          <p:cNvPr id="10" name="Picture 9" descr="stickynot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0625" y="2213428"/>
            <a:ext cx="1899931" cy="16647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7200" y="3878128"/>
            <a:ext cx="8007660" cy="2059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91440">
              <a:lnSpc>
                <a:spcPts val="3060"/>
              </a:lnSpc>
              <a:buFont typeface="Arial"/>
              <a:buChar char="•"/>
            </a:pPr>
            <a:r>
              <a:rPr lang="en-US" dirty="0" smtClean="0">
                <a:latin typeface="Gill Sans"/>
                <a:cs typeface="Gill Sans"/>
              </a:rPr>
              <a:t>  </a:t>
            </a:r>
            <a:r>
              <a:rPr lang="en-US" b="1" dirty="0" smtClean="0">
                <a:latin typeface="Gill Sans"/>
                <a:cs typeface="Gill Sans"/>
              </a:rPr>
              <a:t>Does the author have a clear controlling idea</a:t>
            </a:r>
            <a:r>
              <a:rPr lang="en-US" dirty="0" smtClean="0">
                <a:latin typeface="Gill Sans"/>
                <a:cs typeface="Gill Sans"/>
              </a:rPr>
              <a:t>?</a:t>
            </a:r>
          </a:p>
          <a:p>
            <a:pPr indent="91440">
              <a:lnSpc>
                <a:spcPts val="3060"/>
              </a:lnSpc>
              <a:buFont typeface="Arial"/>
              <a:buChar char="•"/>
            </a:pPr>
            <a:r>
              <a:rPr lang="en-US" b="1" dirty="0" smtClean="0">
                <a:latin typeface="Gill Sans"/>
                <a:cs typeface="Gill Sans"/>
              </a:rPr>
              <a:t>  What are the strengths of the the overall thesis statement?</a:t>
            </a:r>
          </a:p>
          <a:p>
            <a:pPr indent="91440">
              <a:lnSpc>
                <a:spcPts val="3060"/>
              </a:lnSpc>
              <a:buFont typeface="Arial"/>
              <a:buChar char="•"/>
            </a:pPr>
            <a:r>
              <a:rPr lang="en-US" b="1" dirty="0" smtClean="0">
                <a:latin typeface="Gill Sans"/>
                <a:cs typeface="Gill Sans"/>
              </a:rPr>
              <a:t>  Are there any characteristics that need improvement?</a:t>
            </a:r>
          </a:p>
          <a:p>
            <a:pPr indent="91440">
              <a:lnSpc>
                <a:spcPts val="3060"/>
              </a:lnSpc>
              <a:buFont typeface="Arial"/>
              <a:buChar char="•"/>
            </a:pPr>
            <a:r>
              <a:rPr lang="en-US" b="1" dirty="0" smtClean="0">
                <a:latin typeface="Gill Sans"/>
                <a:cs typeface="Gill Sans"/>
              </a:rPr>
              <a:t>  How can the author make their controlling idea more complex?</a:t>
            </a:r>
          </a:p>
          <a:p>
            <a:pPr indent="91440">
              <a:lnSpc>
                <a:spcPts val="3060"/>
              </a:lnSpc>
              <a:buFont typeface="Arial"/>
              <a:buChar char="•"/>
            </a:pPr>
            <a:r>
              <a:rPr lang="en-US" b="1" dirty="0" smtClean="0">
                <a:latin typeface="Gill Sans"/>
                <a:cs typeface="Gill Sans"/>
              </a:rPr>
              <a:t>  Does the wording of the statement “flow” well?</a:t>
            </a:r>
            <a:endParaRPr lang="en-US" b="1" dirty="0"/>
          </a:p>
        </p:txBody>
      </p:sp>
      <p:sp>
        <p:nvSpPr>
          <p:cNvPr id="16" name="Slide Number Placeholder 9"/>
          <p:cNvSpPr txBox="1">
            <a:spLocks/>
          </p:cNvSpPr>
          <p:nvPr/>
        </p:nvSpPr>
        <p:spPr>
          <a:xfrm>
            <a:off x="8565245" y="6356350"/>
            <a:ext cx="4689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2245E-8C18-A44A-AD89-826D784395D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Arial Black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ea typeface="+mn-ea"/>
              <a:cs typeface="Arial Black"/>
            </a:endParaRPr>
          </a:p>
        </p:txBody>
      </p:sp>
      <p:pic>
        <p:nvPicPr>
          <p:cNvPr id="11" name="Recorded Sound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65245" y="128482"/>
            <a:ext cx="468916" cy="46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544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4357</TotalTime>
  <Words>620</Words>
  <Application>Microsoft Macintosh PowerPoint</Application>
  <PresentationFormat>On-screen Show (4:3)</PresentationFormat>
  <Paragraphs>81</Paragraphs>
  <Slides>10</Slides>
  <Notes>4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Thesis Statement</vt:lpstr>
      <vt:lpstr>Instructional Ladder</vt:lpstr>
      <vt:lpstr>Preparing Materials</vt:lpstr>
      <vt:lpstr>Introducing the Mini-Task</vt:lpstr>
      <vt:lpstr>Editing Sample Thesis Statements</vt:lpstr>
      <vt:lpstr>Class Discussion</vt:lpstr>
      <vt:lpstr>Independent Work – Writing the Thesis</vt:lpstr>
      <vt:lpstr>Peer Review</vt:lpstr>
      <vt:lpstr>Results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Write an LDC Module</dc:title>
  <dc:creator>Kathy Thiebes</dc:creator>
  <cp:lastModifiedBy>Ryan Ganley</cp:lastModifiedBy>
  <cp:revision>70</cp:revision>
  <dcterms:created xsi:type="dcterms:W3CDTF">2013-01-28T03:42:13Z</dcterms:created>
  <dcterms:modified xsi:type="dcterms:W3CDTF">2013-02-04T16:57:40Z</dcterms:modified>
</cp:coreProperties>
</file>