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4"/>
  </p:notesMasterIdLst>
  <p:sldIdLst>
    <p:sldId id="256" r:id="rId2"/>
    <p:sldId id="257" r:id="rId3"/>
    <p:sldId id="269" r:id="rId4"/>
    <p:sldId id="270" r:id="rId5"/>
    <p:sldId id="291" r:id="rId6"/>
    <p:sldId id="271" r:id="rId7"/>
    <p:sldId id="272" r:id="rId8"/>
    <p:sldId id="290" r:id="rId9"/>
    <p:sldId id="274" r:id="rId10"/>
    <p:sldId id="276" r:id="rId11"/>
    <p:sldId id="277" r:id="rId12"/>
    <p:sldId id="278" r:id="rId13"/>
    <p:sldId id="279" r:id="rId14"/>
    <p:sldId id="280" r:id="rId15"/>
    <p:sldId id="281" r:id="rId16"/>
    <p:sldId id="282" r:id="rId17"/>
    <p:sldId id="283" r:id="rId18"/>
    <p:sldId id="286" r:id="rId19"/>
    <p:sldId id="293" r:id="rId20"/>
    <p:sldId id="288" r:id="rId21"/>
    <p:sldId id="287" r:id="rId22"/>
    <p:sldId id="289"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00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174" autoAdjust="0"/>
  </p:normalViewPr>
  <p:slideViewPr>
    <p:cSldViewPr>
      <p:cViewPr>
        <p:scale>
          <a:sx n="76" d="100"/>
          <a:sy n="76" d="100"/>
        </p:scale>
        <p:origin x="-88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DA5794-7521-4AF1-BD9B-F2F2B5C413EC}" type="datetimeFigureOut">
              <a:rPr lang="en-US" smtClean="0"/>
              <a:t>10/21/2012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5B782D-B778-4726-AD2F-FB242AB83FAD}" type="slidenum">
              <a:rPr lang="en-US" smtClean="0"/>
              <a:t>‹#›</a:t>
            </a:fld>
            <a:endParaRPr lang="en-US"/>
          </a:p>
        </p:txBody>
      </p:sp>
    </p:spTree>
    <p:extLst>
      <p:ext uri="{BB962C8B-B14F-4D97-AF65-F5344CB8AC3E}">
        <p14:creationId xmlns:p14="http://schemas.microsoft.com/office/powerpoint/2010/main" val="339689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5B782D-B778-4726-AD2F-FB242AB83FAD}" type="slidenum">
              <a:rPr lang="en-US" smtClean="0"/>
              <a:t>1</a:t>
            </a:fld>
            <a:endParaRPr lang="en-US"/>
          </a:p>
        </p:txBody>
      </p:sp>
    </p:spTree>
    <p:extLst>
      <p:ext uri="{BB962C8B-B14F-4D97-AF65-F5344CB8AC3E}">
        <p14:creationId xmlns:p14="http://schemas.microsoft.com/office/powerpoint/2010/main" val="1946944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5B782D-B778-4726-AD2F-FB242AB83FAD}" type="slidenum">
              <a:rPr lang="en-US" smtClean="0"/>
              <a:t>10</a:t>
            </a:fld>
            <a:endParaRPr lang="en-US"/>
          </a:p>
        </p:txBody>
      </p:sp>
    </p:spTree>
    <p:extLst>
      <p:ext uri="{BB962C8B-B14F-4D97-AF65-F5344CB8AC3E}">
        <p14:creationId xmlns:p14="http://schemas.microsoft.com/office/powerpoint/2010/main" val="2015386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90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6649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7788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8098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9559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4849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3687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7160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9968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5B782D-B778-4726-AD2F-FB242AB83FAD}" type="slidenum">
              <a:rPr lang="en-US" smtClean="0"/>
              <a:t>2</a:t>
            </a:fld>
            <a:endParaRPr lang="en-US"/>
          </a:p>
        </p:txBody>
      </p:sp>
    </p:spTree>
    <p:extLst>
      <p:ext uri="{BB962C8B-B14F-4D97-AF65-F5344CB8AC3E}">
        <p14:creationId xmlns:p14="http://schemas.microsoft.com/office/powerpoint/2010/main" val="1591550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p:sp>
      <p:sp>
        <p:nvSpPr>
          <p:cNvPr id="3891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marL="0" marR="0" indent="0" algn="l" defTabSz="457200" rtl="0" eaLnBrk="0" fontAlgn="base" latinLnBrk="0" hangingPunct="0">
              <a:lnSpc>
                <a:spcPts val="3500"/>
              </a:lnSpc>
              <a:spcBef>
                <a:spcPct val="0"/>
              </a:spcBef>
              <a:spcAft>
                <a:spcPct val="0"/>
              </a:spcAft>
              <a:buClrTx/>
              <a:buSzTx/>
              <a:buFontTx/>
              <a:buNone/>
              <a:tabLst/>
              <a:defRPr/>
            </a:pP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8562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5256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noTextEdit="1"/>
          </p:cNvSpPr>
          <p:nvPr>
            <p:ph type="sldImg"/>
          </p:nvPr>
        </p:nvSpPr>
        <p:spPr/>
      </p:sp>
      <p:sp>
        <p:nvSpPr>
          <p:cNvPr id="20482"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lvl="4" eaLnBrk="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9968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9968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p:sp>
      <p:sp>
        <p:nvSpPr>
          <p:cNvPr id="3891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marL="0" marR="0" indent="0" algn="l" defTabSz="457200" rtl="0" eaLnBrk="0" fontAlgn="base" latinLnBrk="0" hangingPunct="0">
              <a:lnSpc>
                <a:spcPts val="3500"/>
              </a:lnSpc>
              <a:spcBef>
                <a:spcPct val="0"/>
              </a:spcBef>
              <a:spcAft>
                <a:spcPct val="0"/>
              </a:spcAft>
              <a:buClrTx/>
              <a:buSzTx/>
              <a:buFontTx/>
              <a:buNone/>
              <a:tabLst/>
              <a:defRPr/>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4384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5878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Rot="1" noChangeAspect="1" noChangeArrowheads="1" noTextEdit="1"/>
          </p:cNvSpPr>
          <p:nvPr>
            <p:ph type="sldImg"/>
          </p:nvPr>
        </p:nvSpPr>
        <p:spPr/>
      </p:sp>
      <p:sp>
        <p:nvSpPr>
          <p:cNvPr id="6146" name="Rectangle 2"/>
          <p:cNvSpPr>
            <a:spLocks noGrp="1" noChangeArrowheads="1"/>
          </p:cNvSpPr>
          <p:nvPr>
            <p:ph type="body" idx="1"/>
          </p:nvPr>
        </p:nvSpPr>
        <p:spPr/>
        <p:txBody>
          <a:bodyPr/>
          <a:lstStyle/>
          <a:p>
            <a:pPr lvl="4">
              <a:defRPr/>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ACD4330-74B1-4E4D-AFD2-A75E038C29A2}" type="datetime1">
              <a:rPr lang="en-US" smtClean="0"/>
              <a:t>10/21/2012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248D7-8227-418E-87AE-C794F893F80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8BDF37-ED44-41BF-8B43-B995D65D1B6E}" type="datetime1">
              <a:rPr lang="en-US" smtClean="0"/>
              <a:t>10/21/2012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248D7-8227-418E-87AE-C794F893F80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D0E338-4A92-4192-BA01-E0AF0CD766C6}" type="datetime1">
              <a:rPr lang="en-US" smtClean="0"/>
              <a:t>10/21/2012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248D7-8227-418E-87AE-C794F893F80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3AD235-2EC7-4C35-B28B-2D83D7439DEC}" type="datetime1">
              <a:rPr lang="en-US" smtClean="0"/>
              <a:t>10/21/2012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248D7-8227-418E-87AE-C794F893F80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779E19-8276-4061-B757-6DDEECC1E236}" type="datetime1">
              <a:rPr lang="en-US" smtClean="0"/>
              <a:t>10/21/2012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248D7-8227-418E-87AE-C794F893F80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F8EF5D2-B9E8-4E0B-B427-56D811CC1373}" type="datetime1">
              <a:rPr lang="en-US" smtClean="0"/>
              <a:t>10/21/2012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8248D7-8227-418E-87AE-C794F893F80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3798FD-1629-4D17-B3B3-167758B90819}" type="datetime1">
              <a:rPr lang="en-US" smtClean="0"/>
              <a:t>10/21/2012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8248D7-8227-418E-87AE-C794F893F80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28ED20-1216-431D-AD4F-771ACCE90536}" type="datetime1">
              <a:rPr lang="en-US" smtClean="0"/>
              <a:t>10/21/2012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8248D7-8227-418E-87AE-C794F893F80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16A8D4-A055-4801-9134-6A2358839595}" type="datetime1">
              <a:rPr lang="en-US" smtClean="0"/>
              <a:t>10/21/2012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8248D7-8227-418E-87AE-C794F893F80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0C723B-670C-4818-817F-1B9EED6ED813}" type="datetime1">
              <a:rPr lang="en-US" smtClean="0"/>
              <a:t>10/21/2012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8248D7-8227-418E-87AE-C794F893F80A}"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A600CC04-48DC-4E9A-B945-8409235BB50D}" type="datetime1">
              <a:rPr lang="en-US" smtClean="0"/>
              <a:t>10/21/2012</a:t>
            </a:fld>
            <a:endParaRPr lang="en-US"/>
          </a:p>
        </p:txBody>
      </p:sp>
      <p:sp>
        <p:nvSpPr>
          <p:cNvPr id="9" name="Slide Number Placeholder 8"/>
          <p:cNvSpPr>
            <a:spLocks noGrp="1"/>
          </p:cNvSpPr>
          <p:nvPr>
            <p:ph type="sldNum" sz="quarter" idx="11"/>
          </p:nvPr>
        </p:nvSpPr>
        <p:spPr/>
        <p:txBody>
          <a:bodyPr/>
          <a:lstStyle/>
          <a:p>
            <a:fld id="{208248D7-8227-418E-87AE-C794F893F80A}"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208248D7-8227-418E-87AE-C794F893F80A}"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DC6CB06A-732A-4EA4-983C-AE8E2E6C913E}" type="datetime1">
              <a:rPr lang="en-US" smtClean="0"/>
              <a:t>10/21/2012</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7255" y="4267200"/>
            <a:ext cx="7543800" cy="1298575"/>
          </a:xfrm>
        </p:spPr>
        <p:txBody>
          <a:bodyPr/>
          <a:lstStyle/>
          <a:p>
            <a:r>
              <a:rPr lang="en-US" sz="4000" dirty="0" smtClean="0">
                <a:solidFill>
                  <a:srgbClr val="C00000"/>
                </a:solidFill>
              </a:rPr>
              <a:t>Selecting Texts for an LDC module</a:t>
            </a:r>
            <a:endParaRPr lang="en-US" sz="4000" dirty="0">
              <a:solidFill>
                <a:srgbClr val="C00000"/>
              </a:solidFill>
            </a:endParaRPr>
          </a:p>
        </p:txBody>
      </p:sp>
      <p:sp>
        <p:nvSpPr>
          <p:cNvPr id="3" name="Subtitle 2"/>
          <p:cNvSpPr>
            <a:spLocks noGrp="1"/>
          </p:cNvSpPr>
          <p:nvPr>
            <p:ph type="subTitle" idx="1"/>
          </p:nvPr>
        </p:nvSpPr>
        <p:spPr>
          <a:xfrm>
            <a:off x="685800" y="5562600"/>
            <a:ext cx="6461760" cy="1066800"/>
          </a:xfrm>
        </p:spPr>
        <p:txBody>
          <a:bodyPr/>
          <a:lstStyle/>
          <a:p>
            <a:r>
              <a:rPr lang="en-US" dirty="0" smtClean="0">
                <a:solidFill>
                  <a:srgbClr val="C00000"/>
                </a:solidFill>
              </a:rPr>
              <a:t>An Overview</a:t>
            </a:r>
            <a:endParaRPr lang="en-US" dirty="0">
              <a:solidFill>
                <a:srgbClr val="C00000"/>
              </a:solidFill>
            </a:endParaRPr>
          </a:p>
        </p:txBody>
      </p:sp>
      <p:sp>
        <p:nvSpPr>
          <p:cNvPr id="5" name="Slide Number Placeholder 4"/>
          <p:cNvSpPr>
            <a:spLocks noGrp="1"/>
          </p:cNvSpPr>
          <p:nvPr>
            <p:ph type="sldNum" sz="quarter" idx="12"/>
          </p:nvPr>
        </p:nvSpPr>
        <p:spPr/>
        <p:txBody>
          <a:bodyPr/>
          <a:lstStyle/>
          <a:p>
            <a:fld id="{208248D7-8227-418E-87AE-C794F893F80A}" type="slidenum">
              <a:rPr lang="en-US" smtClean="0"/>
              <a:t>1</a:t>
            </a:fld>
            <a:endParaRPr lang="en-US"/>
          </a:p>
        </p:txBody>
      </p:sp>
      <p:pic>
        <p:nvPicPr>
          <p:cNvPr id="8" name="Picture 2" descr="https://encrypted-tbn3.google.com/images?q=tbn:ANd9GcT-pkovVC7liV0CtQDBO4cjHbYGETZbAV6_Zrj_7arhfQspR9m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752600"/>
            <a:ext cx="6019800" cy="3098426"/>
          </a:xfrm>
          <a:prstGeom prst="rect">
            <a:avLst/>
          </a:prstGeom>
          <a:noFill/>
          <a:extLst>
            <a:ext uri="{909E8E84-426E-40DD-AFC4-6F175D3DCCD1}">
              <a14:hiddenFill xmlns:a14="http://schemas.microsoft.com/office/drawing/2010/main">
                <a:solidFill>
                  <a:srgbClr val="FFFFFF"/>
                </a:solidFill>
              </a14:hiddenFill>
            </a:ext>
          </a:extLst>
        </p:spPr>
      </p:pic>
      <p:pic>
        <p:nvPicPr>
          <p:cNvPr id="10" name="Sound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31200" y="152400"/>
            <a:ext cx="812800" cy="812800"/>
          </a:xfrm>
          <a:prstGeom prst="rect">
            <a:avLst/>
          </a:prstGeom>
        </p:spPr>
      </p:pic>
    </p:spTree>
    <p:extLst>
      <p:ext uri="{BB962C8B-B14F-4D97-AF65-F5344CB8AC3E}">
        <p14:creationId xmlns:p14="http://schemas.microsoft.com/office/powerpoint/2010/main" val="260308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3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739" fill="hold"/>
                                        <p:tgtEl>
                                          <p:spTgt spid="10"/>
                                        </p:tgtEl>
                                      </p:cBhvr>
                                    </p:cmd>
                                  </p:childTnLst>
                                </p:cTn>
                              </p:par>
                            </p:childTnLst>
                          </p:cTn>
                        </p:par>
                      </p:childTnLst>
                    </p:cTn>
                  </p:par>
                </p:childTnLst>
              </p:cTn>
              <p:nextCondLst>
                <p:cond evt="onClick" delay="0">
                  <p:tgtEl>
                    <p:spTgt spid="10"/>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178594"/>
            <a:ext cx="8022432" cy="785813"/>
          </a:xfrm>
        </p:spPr>
        <p:txBody>
          <a:bodyPr/>
          <a:lstStyle/>
          <a:p>
            <a:r>
              <a:rPr lang="en-US" sz="3200" b="1" dirty="0" smtClean="0">
                <a:solidFill>
                  <a:srgbClr val="000000"/>
                </a:solidFill>
              </a:rPr>
              <a:t>Economic Systems Module - </a:t>
            </a:r>
            <a:r>
              <a:rPr lang="en-US" sz="3200" b="1" dirty="0" err="1" smtClean="0">
                <a:solidFill>
                  <a:srgbClr val="000000"/>
                </a:solidFill>
              </a:rPr>
              <a:t>Lexile</a:t>
            </a:r>
            <a:r>
              <a:rPr lang="en-US" sz="3200" b="1" dirty="0" smtClean="0">
                <a:solidFill>
                  <a:srgbClr val="000000"/>
                </a:solidFill>
              </a:rPr>
              <a:t> Measures</a:t>
            </a:r>
            <a:endParaRPr lang="en-US" sz="3200" b="1" dirty="0">
              <a:solidFill>
                <a:srgbClr val="00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35046016"/>
              </p:ext>
            </p:extLst>
          </p:nvPr>
        </p:nvGraphicFramePr>
        <p:xfrm>
          <a:off x="285750" y="964407"/>
          <a:ext cx="7929562" cy="4929187"/>
        </p:xfrm>
        <a:graphic>
          <a:graphicData uri="http://schemas.openxmlformats.org/drawingml/2006/table">
            <a:tbl>
              <a:tblPr firstRow="1" bandRow="1">
                <a:tableStyleId>{5C22544A-7EE6-4342-B048-85BDC9FD1C3A}</a:tableStyleId>
              </a:tblPr>
              <a:tblGrid>
                <a:gridCol w="3964781"/>
                <a:gridCol w="3964781"/>
              </a:tblGrid>
              <a:tr h="483847">
                <a:tc>
                  <a:txBody>
                    <a:bodyPr/>
                    <a:lstStyle/>
                    <a:p>
                      <a:pPr algn="ctr"/>
                      <a:r>
                        <a:rPr lang="en-US" sz="2300" dirty="0" smtClean="0">
                          <a:solidFill>
                            <a:schemeClr val="tx1"/>
                          </a:solidFill>
                        </a:rPr>
                        <a:t>Text</a:t>
                      </a:r>
                      <a:endParaRPr lang="en-US" sz="2300" dirty="0">
                        <a:solidFill>
                          <a:schemeClr val="tx1"/>
                        </a:solidFill>
                      </a:endParaRPr>
                    </a:p>
                  </a:txBody>
                  <a:tcPr marL="64294" marR="64294" marT="32147" marB="32147"/>
                </a:tc>
                <a:tc>
                  <a:txBody>
                    <a:bodyPr/>
                    <a:lstStyle/>
                    <a:p>
                      <a:r>
                        <a:rPr lang="en-US" sz="1300" dirty="0" smtClean="0"/>
                        <a:t>                      </a:t>
                      </a:r>
                      <a:r>
                        <a:rPr lang="en-US" sz="2300" dirty="0" err="1" smtClean="0">
                          <a:solidFill>
                            <a:srgbClr val="000000"/>
                          </a:solidFill>
                        </a:rPr>
                        <a:t>Lexile</a:t>
                      </a:r>
                      <a:endParaRPr lang="en-US" sz="2300" dirty="0">
                        <a:solidFill>
                          <a:srgbClr val="000000"/>
                        </a:solidFill>
                      </a:endParaRPr>
                    </a:p>
                  </a:txBody>
                  <a:tcPr marL="64294" marR="64294" marT="32147" marB="32147"/>
                </a:tc>
              </a:tr>
              <a:tr h="749962">
                <a:tc>
                  <a:txBody>
                    <a:bodyPr/>
                    <a:lstStyle/>
                    <a:p>
                      <a:r>
                        <a:rPr lang="en-US" sz="2000" dirty="0" smtClean="0"/>
                        <a:t>1.</a:t>
                      </a:r>
                      <a:r>
                        <a:rPr lang="en-US" sz="2000" baseline="0" dirty="0" smtClean="0"/>
                        <a:t> </a:t>
                      </a:r>
                      <a:r>
                        <a:rPr lang="en-US" sz="2000" dirty="0" smtClean="0"/>
                        <a:t>Should the Government Tax Your</a:t>
                      </a:r>
                      <a:r>
                        <a:rPr lang="en-US" sz="2000" baseline="0" dirty="0" smtClean="0"/>
                        <a:t> Coke?</a:t>
                      </a:r>
                      <a:endParaRPr lang="en-US" sz="2000" dirty="0"/>
                    </a:p>
                  </a:txBody>
                  <a:tcPr marL="64294" marR="64294" marT="32147" marB="32147"/>
                </a:tc>
                <a:tc>
                  <a:txBody>
                    <a:bodyPr/>
                    <a:lstStyle/>
                    <a:p>
                      <a:pPr algn="ctr"/>
                      <a:r>
                        <a:rPr lang="en-US" sz="2000" dirty="0" smtClean="0"/>
                        <a:t>1310L</a:t>
                      </a:r>
                      <a:endParaRPr lang="en-US" sz="2000" dirty="0"/>
                    </a:p>
                  </a:txBody>
                  <a:tcPr marL="64294" marR="64294" marT="32147" marB="32147"/>
                </a:tc>
              </a:tr>
              <a:tr h="7499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2. As Cuba gives capitalism a try, experts ponder</a:t>
                      </a:r>
                      <a:r>
                        <a:rPr lang="en-US" sz="2000" baseline="0" dirty="0" smtClean="0"/>
                        <a:t> future</a:t>
                      </a:r>
                      <a:endParaRPr lang="en-US" sz="2000" dirty="0" smtClean="0"/>
                    </a:p>
                  </a:txBody>
                  <a:tcPr marL="64294" marR="64294" marT="32147" marB="32147"/>
                </a:tc>
                <a:tc>
                  <a:txBody>
                    <a:bodyPr/>
                    <a:lstStyle/>
                    <a:p>
                      <a:pPr algn="ctr"/>
                      <a:r>
                        <a:rPr lang="en-US" sz="2000" dirty="0" smtClean="0"/>
                        <a:t>1320L</a:t>
                      </a:r>
                      <a:endParaRPr lang="en-US" sz="2000" dirty="0"/>
                    </a:p>
                  </a:txBody>
                  <a:tcPr marL="64294" marR="64294" marT="32147" marB="32147"/>
                </a:tc>
              </a:tr>
              <a:tr h="749962">
                <a:tc>
                  <a:txBody>
                    <a:bodyPr/>
                    <a:lstStyle/>
                    <a:p>
                      <a:r>
                        <a:rPr lang="en-US" sz="2000" dirty="0" smtClean="0"/>
                        <a:t>3. Denmark Thrives Despite High Taxes</a:t>
                      </a:r>
                      <a:endParaRPr lang="en-US" sz="2000" dirty="0"/>
                    </a:p>
                  </a:txBody>
                  <a:tcPr marL="64294" marR="64294" marT="32147" marB="32147"/>
                </a:tc>
                <a:tc>
                  <a:txBody>
                    <a:bodyPr/>
                    <a:lstStyle/>
                    <a:p>
                      <a:pPr algn="ctr"/>
                      <a:r>
                        <a:rPr lang="en-US" sz="2000" dirty="0" smtClean="0"/>
                        <a:t>N/A - Interview</a:t>
                      </a:r>
                      <a:endParaRPr lang="en-US" sz="2000" dirty="0"/>
                    </a:p>
                  </a:txBody>
                  <a:tcPr marL="64294" marR="64294" marT="32147" marB="32147"/>
                </a:tc>
              </a:tr>
              <a:tr h="749962">
                <a:tc>
                  <a:txBody>
                    <a:bodyPr/>
                    <a:lstStyle/>
                    <a:p>
                      <a:r>
                        <a:rPr lang="en-US" sz="2000" dirty="0" smtClean="0"/>
                        <a:t>4.Should the US have a National</a:t>
                      </a:r>
                      <a:r>
                        <a:rPr lang="en-US" sz="2000" baseline="0" dirty="0" smtClean="0"/>
                        <a:t> </a:t>
                      </a:r>
                      <a:r>
                        <a:rPr lang="en-US" sz="2000" dirty="0" smtClean="0"/>
                        <a:t>Healthcare System?</a:t>
                      </a:r>
                      <a:endParaRPr lang="en-US" sz="2000" dirty="0"/>
                    </a:p>
                  </a:txBody>
                  <a:tcPr marL="64294" marR="64294" marT="32147" marB="32147"/>
                </a:tc>
                <a:tc>
                  <a:txBody>
                    <a:bodyPr/>
                    <a:lstStyle/>
                    <a:p>
                      <a:pPr algn="ctr"/>
                      <a:r>
                        <a:rPr lang="en-US" sz="2000" dirty="0" smtClean="0"/>
                        <a:t>1210L</a:t>
                      </a:r>
                      <a:endParaRPr lang="en-US" sz="2000" dirty="0"/>
                    </a:p>
                  </a:txBody>
                  <a:tcPr marL="64294" marR="64294" marT="32147" marB="32147"/>
                </a:tc>
              </a:tr>
              <a:tr h="749962">
                <a:tc>
                  <a:txBody>
                    <a:bodyPr/>
                    <a:lstStyle/>
                    <a:p>
                      <a:r>
                        <a:rPr lang="en-US" sz="2000" dirty="0" smtClean="0"/>
                        <a:t>5.</a:t>
                      </a:r>
                      <a:r>
                        <a:rPr lang="en-US" sz="2000" baseline="0" dirty="0" smtClean="0"/>
                        <a:t> </a:t>
                      </a:r>
                      <a:r>
                        <a:rPr lang="en-US" sz="2000" dirty="0" smtClean="0"/>
                        <a:t>Capitalist Economy/Socialist</a:t>
                      </a:r>
                      <a:r>
                        <a:rPr lang="en-US" sz="2000" baseline="0" dirty="0" smtClean="0"/>
                        <a:t> Economy</a:t>
                      </a:r>
                      <a:endParaRPr lang="en-US" sz="2000" dirty="0"/>
                    </a:p>
                  </a:txBody>
                  <a:tcPr marL="64294" marR="64294" marT="32147" marB="32147"/>
                </a:tc>
                <a:tc>
                  <a:txBody>
                    <a:bodyPr/>
                    <a:lstStyle/>
                    <a:p>
                      <a:pPr marL="0" marR="0" indent="0" algn="ctr" defTabSz="1300460" rtl="0" eaLnBrk="1" fontAlgn="auto" latinLnBrk="0" hangingPunct="1">
                        <a:lnSpc>
                          <a:spcPct val="100000"/>
                        </a:lnSpc>
                        <a:spcBef>
                          <a:spcPts val="0"/>
                        </a:spcBef>
                        <a:spcAft>
                          <a:spcPts val="0"/>
                        </a:spcAft>
                        <a:buClrTx/>
                        <a:buSzTx/>
                        <a:buFontTx/>
                        <a:buNone/>
                        <a:tabLst/>
                        <a:defRPr/>
                      </a:pPr>
                      <a:r>
                        <a:rPr lang="en-US" sz="2000" dirty="0" smtClean="0"/>
                        <a:t>1380L</a:t>
                      </a:r>
                    </a:p>
                    <a:p>
                      <a:pPr algn="ctr"/>
                      <a:endParaRPr lang="en-US" sz="2000" dirty="0"/>
                    </a:p>
                  </a:txBody>
                  <a:tcPr marL="64294" marR="64294" marT="32147" marB="32147"/>
                </a:tc>
              </a:tr>
              <a:tr h="695530">
                <a:tc>
                  <a:txBody>
                    <a:bodyPr/>
                    <a:lstStyle/>
                    <a:p>
                      <a:r>
                        <a:rPr lang="en-US" sz="2000" dirty="0" smtClean="0"/>
                        <a:t>6. </a:t>
                      </a:r>
                      <a:r>
                        <a:rPr lang="en-US" sz="2000" kern="1200" dirty="0" smtClean="0">
                          <a:solidFill>
                            <a:schemeClr val="dk1"/>
                          </a:solidFill>
                          <a:effectLst/>
                          <a:latin typeface="+mn-lt"/>
                          <a:ea typeface="+mn-ea"/>
                          <a:cs typeface="+mn-cs"/>
                        </a:rPr>
                        <a:t>The World’s Best Countries</a:t>
                      </a:r>
                      <a:r>
                        <a:rPr lang="en-US" sz="2000" dirty="0" smtClean="0">
                          <a:effectLst/>
                        </a:rPr>
                        <a:t> </a:t>
                      </a:r>
                      <a:endParaRPr lang="en-US" sz="2000" dirty="0"/>
                    </a:p>
                  </a:txBody>
                  <a:tcPr marL="64294" marR="64294" marT="32147" marB="32147"/>
                </a:tc>
                <a:tc>
                  <a:txBody>
                    <a:bodyPr/>
                    <a:lstStyle/>
                    <a:p>
                      <a:pPr algn="ctr"/>
                      <a:r>
                        <a:rPr lang="en-US" sz="2000" dirty="0" smtClean="0"/>
                        <a:t>N/A</a:t>
                      </a:r>
                      <a:r>
                        <a:rPr lang="en-US" sz="2000" baseline="0" dirty="0" smtClean="0"/>
                        <a:t> - </a:t>
                      </a:r>
                      <a:r>
                        <a:rPr lang="en-US" sz="2000" baseline="0" dirty="0" err="1" smtClean="0"/>
                        <a:t>Infographic</a:t>
                      </a:r>
                      <a:endParaRPr lang="en-US" sz="2000" dirty="0"/>
                    </a:p>
                  </a:txBody>
                  <a:tcPr marL="64294" marR="64294" marT="32147" marB="32147"/>
                </a:tc>
              </a:tr>
            </a:tbl>
          </a:graphicData>
        </a:graphic>
      </p:graphicFrame>
      <p:sp>
        <p:nvSpPr>
          <p:cNvPr id="4" name="Rectangle 3"/>
          <p:cNvSpPr/>
          <p:nvPr/>
        </p:nvSpPr>
        <p:spPr bwMode="auto">
          <a:xfrm>
            <a:off x="446484" y="6054328"/>
            <a:ext cx="8090297" cy="696516"/>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4291" tIns="32146" rIns="64291" bIns="32146" numCol="1" spcCol="0" rtlCol="0" anchor="t" anchorCtr="0" compatLnSpc="1">
            <a:prstTxWarp prst="textNoShape">
              <a:avLst/>
            </a:prstTxWarp>
          </a:bodyPr>
          <a:lstStyle/>
          <a:p>
            <a:pPr algn="ctr" defTabSz="410751" fontAlgn="base" hangingPunct="0">
              <a:spcBef>
                <a:spcPct val="0"/>
              </a:spcBef>
              <a:spcAft>
                <a:spcPct val="0"/>
              </a:spcAft>
            </a:pPr>
            <a:r>
              <a:rPr lang="en-US" sz="2500" dirty="0">
                <a:solidFill>
                  <a:srgbClr val="000000"/>
                </a:solidFill>
                <a:latin typeface="Helvetica Light" charset="0"/>
                <a:ea typeface="Helvetica Light" charset="0"/>
                <a:cs typeface="Helvetica Light" charset="0"/>
                <a:sym typeface="Helvetica Light" charset="0"/>
              </a:rPr>
              <a:t>Common Core Range for Grade 9-10: 1080-1305</a:t>
            </a:r>
          </a:p>
          <a:p>
            <a:pPr algn="ctr" defTabSz="410751" fontAlgn="base" hangingPunct="0">
              <a:spcBef>
                <a:spcPct val="0"/>
              </a:spcBef>
              <a:spcAft>
                <a:spcPct val="0"/>
              </a:spcAft>
            </a:pPr>
            <a:endParaRPr lang="en-US" sz="2500" dirty="0">
              <a:solidFill>
                <a:srgbClr val="000000"/>
              </a:solidFill>
              <a:latin typeface="Helvetica Light" charset="0"/>
              <a:ea typeface="Helvetica Light" charset="0"/>
              <a:cs typeface="Helvetica Light" charset="0"/>
              <a:sym typeface="Helvetica Light" charset="0"/>
            </a:endParaRPr>
          </a:p>
        </p:txBody>
      </p:sp>
      <p:sp>
        <p:nvSpPr>
          <p:cNvPr id="5" name="Slide Number Placeholder 4"/>
          <p:cNvSpPr>
            <a:spLocks noGrp="1"/>
          </p:cNvSpPr>
          <p:nvPr>
            <p:ph type="sldNum" sz="quarter" idx="12"/>
          </p:nvPr>
        </p:nvSpPr>
        <p:spPr>
          <a:xfrm>
            <a:off x="8531788" y="5648960"/>
            <a:ext cx="548640" cy="396240"/>
          </a:xfrm>
        </p:spPr>
        <p:txBody>
          <a:bodyPr/>
          <a:lstStyle/>
          <a:p>
            <a:fld id="{208248D7-8227-418E-87AE-C794F893F80A}" type="slidenum">
              <a:rPr lang="en-US" smtClean="0"/>
              <a:t>10</a:t>
            </a:fld>
            <a:endParaRPr lang="en-US"/>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152400"/>
            <a:ext cx="812800" cy="812800"/>
          </a:xfrm>
          <a:prstGeom prst="rect">
            <a:avLst/>
          </a:prstGeom>
        </p:spPr>
      </p:pic>
    </p:spTree>
    <p:extLst>
      <p:ext uri="{BB962C8B-B14F-4D97-AF65-F5344CB8AC3E}">
        <p14:creationId xmlns:p14="http://schemas.microsoft.com/office/powerpoint/2010/main" val="18099536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1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172" y="178594"/>
            <a:ext cx="8518922" cy="1000125"/>
          </a:xfrm>
        </p:spPr>
        <p:txBody>
          <a:bodyPr/>
          <a:lstStyle/>
          <a:p>
            <a:r>
              <a:rPr lang="en-US" sz="3600" b="1" dirty="0">
                <a:solidFill>
                  <a:srgbClr val="000000"/>
                </a:solidFill>
              </a:rPr>
              <a:t>Qualitative Features: Appendix A </a:t>
            </a:r>
          </a:p>
        </p:txBody>
      </p:sp>
      <p:sp>
        <p:nvSpPr>
          <p:cNvPr id="3" name="Content Placeholder 2"/>
          <p:cNvSpPr>
            <a:spLocks noGrp="1"/>
          </p:cNvSpPr>
          <p:nvPr>
            <p:ph idx="1"/>
          </p:nvPr>
        </p:nvSpPr>
        <p:spPr>
          <a:xfrm>
            <a:off x="304800" y="1066800"/>
            <a:ext cx="8358188" cy="4232672"/>
          </a:xfrm>
        </p:spPr>
        <p:txBody>
          <a:bodyPr>
            <a:normAutofit fontScale="25000" lnSpcReduction="20000"/>
          </a:bodyPr>
          <a:lstStyle/>
          <a:p>
            <a:pPr defTabSz="914145">
              <a:spcAft>
                <a:spcPts val="2109"/>
              </a:spcAft>
            </a:pPr>
            <a:r>
              <a:rPr lang="en-US" sz="8000" b="1" dirty="0">
                <a:solidFill>
                  <a:srgbClr val="2B142D"/>
                </a:solidFill>
                <a:sym typeface="Arial Rounded MT Bold" charset="0"/>
              </a:rPr>
              <a:t>Structure (could be story structure and/or form of piece)</a:t>
            </a:r>
          </a:p>
          <a:p>
            <a:pPr defTabSz="914145">
              <a:spcAft>
                <a:spcPts val="2109"/>
              </a:spcAft>
            </a:pPr>
            <a:r>
              <a:rPr lang="en-US" sz="8000" b="1" dirty="0" smtClean="0">
                <a:solidFill>
                  <a:srgbClr val="2B142D"/>
                </a:solidFill>
                <a:sym typeface="Arial Rounded MT Bold" charset="0"/>
              </a:rPr>
              <a:t>Levels of Meaning (chiefly literary texts) or Purpose (chiefly informational texts)</a:t>
            </a:r>
          </a:p>
          <a:p>
            <a:pPr defTabSz="914145">
              <a:spcAft>
                <a:spcPts val="2109"/>
              </a:spcAft>
            </a:pPr>
            <a:r>
              <a:rPr lang="en-US" sz="8000" b="1" dirty="0" smtClean="0">
                <a:solidFill>
                  <a:srgbClr val="2B142D"/>
                </a:solidFill>
                <a:sym typeface="Arial Rounded MT Bold" charset="0"/>
              </a:rPr>
              <a:t>Language </a:t>
            </a:r>
            <a:r>
              <a:rPr lang="en-US" sz="8000" b="1" dirty="0">
                <a:solidFill>
                  <a:srgbClr val="2B142D"/>
                </a:solidFill>
                <a:sym typeface="Arial Rounded MT Bold" charset="0"/>
              </a:rPr>
              <a:t>Demands: Conventionality and Clarity</a:t>
            </a:r>
          </a:p>
          <a:p>
            <a:pPr defTabSz="914145">
              <a:spcAft>
                <a:spcPts val="2109"/>
              </a:spcAft>
            </a:pPr>
            <a:r>
              <a:rPr lang="en-US" sz="8000" b="1" dirty="0">
                <a:solidFill>
                  <a:srgbClr val="2B142D"/>
                </a:solidFill>
                <a:sym typeface="Arial Rounded MT Bold" charset="0"/>
              </a:rPr>
              <a:t>Knowledge Demands: </a:t>
            </a:r>
            <a:endParaRPr lang="en-US" sz="8000" b="1" dirty="0" smtClean="0">
              <a:solidFill>
                <a:srgbClr val="2B142D"/>
              </a:solidFill>
              <a:sym typeface="Arial Rounded MT Bold" charset="0"/>
            </a:endParaRPr>
          </a:p>
          <a:p>
            <a:pPr lvl="1" defTabSz="914145">
              <a:spcAft>
                <a:spcPts val="2109"/>
              </a:spcAft>
            </a:pPr>
            <a:r>
              <a:rPr lang="en-US" sz="8000" dirty="0" smtClean="0">
                <a:solidFill>
                  <a:srgbClr val="2B142D"/>
                </a:solidFill>
                <a:sym typeface="Arial Rounded MT Bold" charset="0"/>
              </a:rPr>
              <a:t>Life Experience (literary texts)</a:t>
            </a:r>
          </a:p>
          <a:p>
            <a:pPr lvl="1" defTabSz="914145">
              <a:spcAft>
                <a:spcPts val="2109"/>
              </a:spcAft>
            </a:pPr>
            <a:r>
              <a:rPr lang="en-US" sz="8000" dirty="0" smtClean="0">
                <a:solidFill>
                  <a:srgbClr val="2B142D"/>
                </a:solidFill>
                <a:sym typeface="Arial Rounded MT Bold" charset="0"/>
              </a:rPr>
              <a:t> </a:t>
            </a:r>
            <a:r>
              <a:rPr lang="en-US" sz="8000" dirty="0">
                <a:solidFill>
                  <a:srgbClr val="2B142D"/>
                </a:solidFill>
                <a:sym typeface="Arial Rounded MT Bold" charset="0"/>
              </a:rPr>
              <a:t>Cultural/Literary Knowledge (chiefly literary texts)</a:t>
            </a:r>
          </a:p>
          <a:p>
            <a:pPr lvl="1" defTabSz="914145">
              <a:spcAft>
                <a:spcPts val="2109"/>
              </a:spcAft>
            </a:pPr>
            <a:r>
              <a:rPr lang="en-US" sz="8000" dirty="0" smtClean="0">
                <a:solidFill>
                  <a:srgbClr val="2B142D"/>
                </a:solidFill>
                <a:sym typeface="Arial Rounded MT Bold" charset="0"/>
              </a:rPr>
              <a:t>Content</a:t>
            </a:r>
            <a:r>
              <a:rPr lang="en-US" sz="8000" dirty="0">
                <a:solidFill>
                  <a:srgbClr val="2B142D"/>
                </a:solidFill>
                <a:sym typeface="Arial Rounded MT Bold" charset="0"/>
              </a:rPr>
              <a:t>/Discipline Knowledge (chiefly informational texts)</a:t>
            </a:r>
          </a:p>
          <a:p>
            <a:pPr marL="0" indent="0" defTabSz="914145">
              <a:spcAft>
                <a:spcPts val="3797"/>
              </a:spcAft>
              <a:buNone/>
            </a:pPr>
            <a:endParaRPr lang="en-US" sz="2800" dirty="0">
              <a:solidFill>
                <a:srgbClr val="2B142D"/>
              </a:solidFill>
              <a:sym typeface="Arial Rounded MT Bold" charset="0"/>
            </a:endParaRPr>
          </a:p>
          <a:p>
            <a:pPr marL="0" indent="0" defTabSz="914145">
              <a:spcAft>
                <a:spcPts val="3797"/>
              </a:spcAft>
              <a:buNone/>
            </a:pPr>
            <a:endParaRPr lang="en-US" sz="2800" dirty="0">
              <a:solidFill>
                <a:srgbClr val="2B142D"/>
              </a:solidFill>
              <a:sym typeface="Arial Rounded MT Bold" charset="0"/>
            </a:endParaRPr>
          </a:p>
          <a:p>
            <a:pPr marL="0" indent="0" defTabSz="914145">
              <a:spcAft>
                <a:spcPts val="3797"/>
              </a:spcAft>
              <a:buNone/>
            </a:pPr>
            <a:endParaRPr lang="en-US" sz="2800" dirty="0">
              <a:solidFill>
                <a:srgbClr val="2B142D"/>
              </a:solidFill>
              <a:latin typeface="Arial Rounded MT Bold" charset="0"/>
              <a:sym typeface="Arial Rounded MT Bold" charset="0"/>
            </a:endParaRPr>
          </a:p>
        </p:txBody>
      </p:sp>
      <p:sp>
        <p:nvSpPr>
          <p:cNvPr id="4" name="Slide Number Placeholder 4"/>
          <p:cNvSpPr>
            <a:spLocks noGrp="1"/>
          </p:cNvSpPr>
          <p:nvPr>
            <p:ph type="sldNum" sz="quarter" idx="12"/>
          </p:nvPr>
        </p:nvSpPr>
        <p:spPr>
          <a:xfrm>
            <a:off x="8531788" y="5648960"/>
            <a:ext cx="548640" cy="396240"/>
          </a:xfrm>
        </p:spPr>
        <p:txBody>
          <a:bodyPr/>
          <a:lstStyle/>
          <a:p>
            <a:fld id="{208248D7-8227-418E-87AE-C794F893F80A}" type="slidenum">
              <a:rPr lang="en-US" smtClean="0"/>
              <a:t>11</a:t>
            </a:fld>
            <a:endParaRPr lang="en-US"/>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228600"/>
            <a:ext cx="812800" cy="812800"/>
          </a:xfrm>
          <a:prstGeom prst="rect">
            <a:avLst/>
          </a:prstGeom>
        </p:spPr>
      </p:pic>
    </p:spTree>
    <p:extLst>
      <p:ext uri="{BB962C8B-B14F-4D97-AF65-F5344CB8AC3E}">
        <p14:creationId xmlns:p14="http://schemas.microsoft.com/office/powerpoint/2010/main" val="31922941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2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690" y="769540"/>
            <a:ext cx="8518922" cy="543719"/>
          </a:xfrm>
        </p:spPr>
        <p:txBody>
          <a:bodyPr/>
          <a:lstStyle/>
          <a:p>
            <a:r>
              <a:rPr lang="en-US" sz="2800" b="1" dirty="0">
                <a:solidFill>
                  <a:srgbClr val="000000"/>
                </a:solidFill>
              </a:rPr>
              <a:t>Structure</a:t>
            </a:r>
          </a:p>
        </p:txBody>
      </p:sp>
      <p:sp>
        <p:nvSpPr>
          <p:cNvPr id="5" name="Content Placeholder 4"/>
          <p:cNvSpPr>
            <a:spLocks noGrp="1"/>
          </p:cNvSpPr>
          <p:nvPr>
            <p:ph idx="1"/>
          </p:nvPr>
        </p:nvSpPr>
        <p:spPr>
          <a:xfrm>
            <a:off x="498475" y="1339453"/>
            <a:ext cx="7556313" cy="4572398"/>
          </a:xfrm>
        </p:spPr>
        <p:txBody>
          <a:bodyPr>
            <a:normAutofit/>
          </a:bodyPr>
          <a:lstStyle/>
          <a:p>
            <a:r>
              <a:rPr lang="en-US" dirty="0">
                <a:solidFill>
                  <a:srgbClr val="2B142D"/>
                </a:solidFill>
              </a:rPr>
              <a:t>Simple  </a:t>
            </a:r>
            <a:r>
              <a:rPr lang="en-US" dirty="0" smtClean="0">
                <a:solidFill>
                  <a:srgbClr val="2B142D"/>
                </a:solidFill>
              </a:rPr>
              <a:t>Complex</a:t>
            </a:r>
          </a:p>
          <a:p>
            <a:r>
              <a:rPr lang="en-US" dirty="0" smtClean="0">
                <a:solidFill>
                  <a:srgbClr val="2B142D"/>
                </a:solidFill>
              </a:rPr>
              <a:t> </a:t>
            </a:r>
            <a:r>
              <a:rPr lang="en-US" dirty="0">
                <a:solidFill>
                  <a:srgbClr val="2B142D"/>
                </a:solidFill>
              </a:rPr>
              <a:t>Explicit   </a:t>
            </a:r>
            <a:r>
              <a:rPr lang="en-US" dirty="0" smtClean="0">
                <a:solidFill>
                  <a:srgbClr val="2B142D"/>
                </a:solidFill>
              </a:rPr>
              <a:t>Implicit</a:t>
            </a:r>
          </a:p>
          <a:p>
            <a:r>
              <a:rPr lang="en-US" dirty="0" smtClean="0">
                <a:solidFill>
                  <a:srgbClr val="2B142D"/>
                </a:solidFill>
              </a:rPr>
              <a:t>Conventional  Unconventional</a:t>
            </a:r>
          </a:p>
          <a:p>
            <a:r>
              <a:rPr lang="en-US" dirty="0" smtClean="0">
                <a:solidFill>
                  <a:srgbClr val="2B142D"/>
                </a:solidFill>
              </a:rPr>
              <a:t>Events </a:t>
            </a:r>
            <a:r>
              <a:rPr lang="en-US" dirty="0">
                <a:solidFill>
                  <a:srgbClr val="2B142D"/>
                </a:solidFill>
              </a:rPr>
              <a:t>related in chronological order  Events related out of chronological order (chiefly literary texts</a:t>
            </a:r>
            <a:r>
              <a:rPr lang="en-US" dirty="0" smtClean="0">
                <a:solidFill>
                  <a:srgbClr val="2B142D"/>
                </a:solidFill>
              </a:rPr>
              <a:t>)</a:t>
            </a:r>
          </a:p>
          <a:p>
            <a:r>
              <a:rPr lang="en-US" dirty="0" smtClean="0">
                <a:solidFill>
                  <a:srgbClr val="2B142D"/>
                </a:solidFill>
              </a:rPr>
              <a:t> </a:t>
            </a:r>
            <a:r>
              <a:rPr lang="en-US" dirty="0">
                <a:solidFill>
                  <a:srgbClr val="2B142D"/>
                </a:solidFill>
              </a:rPr>
              <a:t>Traits of a common genre or subgenre  Traits specific to a particular discipline (chiefly informational </a:t>
            </a:r>
            <a:r>
              <a:rPr lang="en-US" dirty="0" smtClean="0">
                <a:solidFill>
                  <a:srgbClr val="2B142D"/>
                </a:solidFill>
              </a:rPr>
              <a:t>texts)</a:t>
            </a:r>
          </a:p>
          <a:p>
            <a:r>
              <a:rPr lang="en-US" dirty="0" smtClean="0">
                <a:solidFill>
                  <a:srgbClr val="2B142D"/>
                </a:solidFill>
              </a:rPr>
              <a:t> </a:t>
            </a:r>
            <a:r>
              <a:rPr lang="en-US" dirty="0">
                <a:solidFill>
                  <a:srgbClr val="2B142D"/>
                </a:solidFill>
              </a:rPr>
              <a:t>Simple graphics  sophisticated </a:t>
            </a:r>
            <a:r>
              <a:rPr lang="en-US" dirty="0" smtClean="0">
                <a:solidFill>
                  <a:srgbClr val="2B142D"/>
                </a:solidFill>
              </a:rPr>
              <a:t>graphics</a:t>
            </a:r>
          </a:p>
          <a:p>
            <a:r>
              <a:rPr lang="en-US" dirty="0" smtClean="0">
                <a:solidFill>
                  <a:srgbClr val="2B142D"/>
                </a:solidFill>
              </a:rPr>
              <a:t> </a:t>
            </a:r>
            <a:r>
              <a:rPr lang="en-US" dirty="0">
                <a:solidFill>
                  <a:srgbClr val="2B142D"/>
                </a:solidFill>
              </a:rPr>
              <a:t>Graphics unnecessary or merely supplemental to understanding the text  Graphics essential to </a:t>
            </a:r>
            <a:r>
              <a:rPr lang="en-US" dirty="0" smtClean="0">
                <a:solidFill>
                  <a:srgbClr val="2B142D"/>
                </a:solidFill>
              </a:rPr>
              <a:t>understanding the text and may provide information not elsewhere provided</a:t>
            </a:r>
            <a:endParaRPr lang="en-US" dirty="0">
              <a:solidFill>
                <a:srgbClr val="2B142D"/>
              </a:solidFill>
            </a:endParaRPr>
          </a:p>
        </p:txBody>
      </p:sp>
      <p:sp>
        <p:nvSpPr>
          <p:cNvPr id="4" name="Slide Number Placeholder 4"/>
          <p:cNvSpPr>
            <a:spLocks noGrp="1"/>
          </p:cNvSpPr>
          <p:nvPr>
            <p:ph type="sldNum" sz="quarter" idx="12"/>
          </p:nvPr>
        </p:nvSpPr>
        <p:spPr>
          <a:xfrm>
            <a:off x="8531788" y="5648960"/>
            <a:ext cx="548640" cy="396240"/>
          </a:xfrm>
        </p:spPr>
        <p:txBody>
          <a:bodyPr/>
          <a:lstStyle/>
          <a:p>
            <a:fld id="{208248D7-8227-418E-87AE-C794F893F80A}" type="slidenum">
              <a:rPr lang="en-US" smtClean="0"/>
              <a:t>12</a:t>
            </a:fld>
            <a:endParaRPr lang="en-US"/>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228600"/>
            <a:ext cx="812800" cy="812800"/>
          </a:xfrm>
          <a:prstGeom prst="rect">
            <a:avLst/>
          </a:prstGeom>
        </p:spPr>
      </p:pic>
      <p:sp>
        <p:nvSpPr>
          <p:cNvPr id="6" name="Title 1"/>
          <p:cNvSpPr txBox="1">
            <a:spLocks/>
          </p:cNvSpPr>
          <p:nvPr/>
        </p:nvSpPr>
        <p:spPr>
          <a:xfrm>
            <a:off x="232172" y="28283"/>
            <a:ext cx="8518922" cy="659606"/>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600" b="1" dirty="0" smtClean="0">
                <a:solidFill>
                  <a:srgbClr val="000000"/>
                </a:solidFill>
              </a:rPr>
              <a:t>Qualitative Features: Appendix A </a:t>
            </a:r>
            <a:endParaRPr lang="en-US" sz="3600" b="1" dirty="0">
              <a:solidFill>
                <a:srgbClr val="000000"/>
              </a:solidFill>
            </a:endParaRPr>
          </a:p>
        </p:txBody>
      </p:sp>
    </p:spTree>
    <p:extLst>
      <p:ext uri="{BB962C8B-B14F-4D97-AF65-F5344CB8AC3E}">
        <p14:creationId xmlns:p14="http://schemas.microsoft.com/office/powerpoint/2010/main" val="7782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7205"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484" y="1250156"/>
            <a:ext cx="8518922" cy="1000125"/>
          </a:xfrm>
        </p:spPr>
        <p:txBody>
          <a:bodyPr/>
          <a:lstStyle/>
          <a:p>
            <a:r>
              <a:rPr lang="en-US" sz="2800" b="1" dirty="0">
                <a:solidFill>
                  <a:srgbClr val="000000"/>
                </a:solidFill>
              </a:rPr>
              <a:t>Level of Meaning</a:t>
            </a:r>
          </a:p>
        </p:txBody>
      </p:sp>
      <p:sp>
        <p:nvSpPr>
          <p:cNvPr id="3" name="Content Placeholder 2"/>
          <p:cNvSpPr>
            <a:spLocks noGrp="1"/>
          </p:cNvSpPr>
          <p:nvPr>
            <p:ph idx="1"/>
          </p:nvPr>
        </p:nvSpPr>
        <p:spPr>
          <a:xfrm>
            <a:off x="551843" y="2178446"/>
            <a:ext cx="7556313" cy="2697164"/>
          </a:xfrm>
        </p:spPr>
        <p:txBody>
          <a:bodyPr/>
          <a:lstStyle/>
          <a:p>
            <a:pPr>
              <a:spcBef>
                <a:spcPts val="312"/>
              </a:spcBef>
            </a:pPr>
            <a:r>
              <a:rPr lang="en-US" dirty="0">
                <a:solidFill>
                  <a:srgbClr val="2B142D"/>
                </a:solidFill>
              </a:rPr>
              <a:t>Single level of meaning </a:t>
            </a:r>
            <a:r>
              <a:rPr lang="en-US" dirty="0" smtClean="0">
                <a:solidFill>
                  <a:srgbClr val="2B142D"/>
                </a:solidFill>
              </a:rPr>
              <a:t> Multiple </a:t>
            </a:r>
            <a:r>
              <a:rPr lang="en-US" dirty="0">
                <a:solidFill>
                  <a:srgbClr val="2B142D"/>
                </a:solidFill>
              </a:rPr>
              <a:t>levels of meaning</a:t>
            </a:r>
          </a:p>
          <a:p>
            <a:pPr>
              <a:spcBef>
                <a:spcPts val="312"/>
              </a:spcBef>
            </a:pPr>
            <a:endParaRPr lang="en-US" dirty="0">
              <a:solidFill>
                <a:srgbClr val="2B142D"/>
              </a:solidFill>
            </a:endParaRPr>
          </a:p>
          <a:p>
            <a:pPr>
              <a:spcBef>
                <a:spcPts val="312"/>
              </a:spcBef>
            </a:pPr>
            <a:r>
              <a:rPr lang="en-US" dirty="0" smtClean="0">
                <a:solidFill>
                  <a:srgbClr val="2B142D"/>
                </a:solidFill>
              </a:rPr>
              <a:t>Explicitly </a:t>
            </a:r>
            <a:r>
              <a:rPr lang="en-US" dirty="0">
                <a:solidFill>
                  <a:srgbClr val="2B142D"/>
                </a:solidFill>
              </a:rPr>
              <a:t>stated purpose  Implicit purpose, may be hidden or obscure</a:t>
            </a:r>
          </a:p>
        </p:txBody>
      </p:sp>
      <p:sp>
        <p:nvSpPr>
          <p:cNvPr id="4" name="Slide Number Placeholder 4"/>
          <p:cNvSpPr>
            <a:spLocks noGrp="1"/>
          </p:cNvSpPr>
          <p:nvPr>
            <p:ph type="sldNum" sz="quarter" idx="12"/>
          </p:nvPr>
        </p:nvSpPr>
        <p:spPr>
          <a:xfrm>
            <a:off x="8531788" y="5648960"/>
            <a:ext cx="548640" cy="396240"/>
          </a:xfrm>
        </p:spPr>
        <p:txBody>
          <a:bodyPr/>
          <a:lstStyle/>
          <a:p>
            <a:fld id="{208248D7-8227-418E-87AE-C794F893F80A}" type="slidenum">
              <a:rPr lang="en-US" smtClean="0"/>
              <a:t>13</a:t>
            </a:fld>
            <a:endParaRPr lang="en-US"/>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228600"/>
            <a:ext cx="812800" cy="812800"/>
          </a:xfrm>
          <a:prstGeom prst="rect">
            <a:avLst/>
          </a:prstGeom>
        </p:spPr>
      </p:pic>
      <p:sp>
        <p:nvSpPr>
          <p:cNvPr id="7" name="Title 1"/>
          <p:cNvSpPr txBox="1">
            <a:spLocks/>
          </p:cNvSpPr>
          <p:nvPr/>
        </p:nvSpPr>
        <p:spPr>
          <a:xfrm>
            <a:off x="232172" y="393278"/>
            <a:ext cx="8518922" cy="659606"/>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600" b="1" dirty="0" smtClean="0">
                <a:solidFill>
                  <a:srgbClr val="000000"/>
                </a:solidFill>
              </a:rPr>
              <a:t>Qualitative Features: Appendix A </a:t>
            </a:r>
            <a:endParaRPr lang="en-US" sz="3600" b="1" dirty="0">
              <a:solidFill>
                <a:srgbClr val="000000"/>
              </a:solidFill>
            </a:endParaRPr>
          </a:p>
        </p:txBody>
      </p:sp>
    </p:spTree>
    <p:extLst>
      <p:ext uri="{BB962C8B-B14F-4D97-AF65-F5344CB8AC3E}">
        <p14:creationId xmlns:p14="http://schemas.microsoft.com/office/powerpoint/2010/main" val="13929451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5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1089422"/>
            <a:ext cx="8518922" cy="1000125"/>
          </a:xfrm>
        </p:spPr>
        <p:txBody>
          <a:bodyPr/>
          <a:lstStyle/>
          <a:p>
            <a:r>
              <a:rPr lang="en-US" sz="2800" b="1" dirty="0">
                <a:solidFill>
                  <a:srgbClr val="000000"/>
                </a:solidFill>
              </a:rPr>
              <a:t>Language Demands</a:t>
            </a:r>
          </a:p>
        </p:txBody>
      </p:sp>
      <p:sp>
        <p:nvSpPr>
          <p:cNvPr id="3" name="Content Placeholder 2"/>
          <p:cNvSpPr>
            <a:spLocks noGrp="1"/>
          </p:cNvSpPr>
          <p:nvPr>
            <p:ph idx="1"/>
          </p:nvPr>
        </p:nvSpPr>
        <p:spPr>
          <a:xfrm>
            <a:off x="819734" y="2089547"/>
            <a:ext cx="7556313" cy="4393406"/>
          </a:xfrm>
        </p:spPr>
        <p:txBody>
          <a:bodyPr>
            <a:normAutofit/>
          </a:bodyPr>
          <a:lstStyle/>
          <a:p>
            <a:r>
              <a:rPr lang="en-US" dirty="0">
                <a:solidFill>
                  <a:srgbClr val="2B142D"/>
                </a:solidFill>
              </a:rPr>
              <a:t>Literal  Figurative or </a:t>
            </a:r>
            <a:r>
              <a:rPr lang="en-US" dirty="0" smtClean="0">
                <a:solidFill>
                  <a:srgbClr val="2B142D"/>
                </a:solidFill>
              </a:rPr>
              <a:t>ironic</a:t>
            </a:r>
          </a:p>
          <a:p>
            <a:r>
              <a:rPr lang="en-US" dirty="0" smtClean="0">
                <a:solidFill>
                  <a:srgbClr val="2B142D"/>
                </a:solidFill>
              </a:rPr>
              <a:t>Clear </a:t>
            </a:r>
            <a:r>
              <a:rPr lang="en-US" dirty="0">
                <a:solidFill>
                  <a:srgbClr val="2B142D"/>
                </a:solidFill>
              </a:rPr>
              <a:t> Ambiguous or purposefully </a:t>
            </a:r>
            <a:r>
              <a:rPr lang="en-US" dirty="0" smtClean="0">
                <a:solidFill>
                  <a:srgbClr val="2B142D"/>
                </a:solidFill>
              </a:rPr>
              <a:t>misleading</a:t>
            </a:r>
          </a:p>
          <a:p>
            <a:r>
              <a:rPr lang="en-US" dirty="0" smtClean="0">
                <a:solidFill>
                  <a:srgbClr val="2B142D"/>
                </a:solidFill>
              </a:rPr>
              <a:t> </a:t>
            </a:r>
            <a:r>
              <a:rPr lang="en-US" dirty="0">
                <a:solidFill>
                  <a:srgbClr val="2B142D"/>
                </a:solidFill>
              </a:rPr>
              <a:t>Contemporary, familiar  Archaic or otherwise </a:t>
            </a:r>
            <a:r>
              <a:rPr lang="en-US" dirty="0" smtClean="0">
                <a:solidFill>
                  <a:srgbClr val="2B142D"/>
                </a:solidFill>
              </a:rPr>
              <a:t>unfamiliar</a:t>
            </a:r>
          </a:p>
          <a:p>
            <a:r>
              <a:rPr lang="en-US" dirty="0" smtClean="0">
                <a:solidFill>
                  <a:srgbClr val="2B142D"/>
                </a:solidFill>
              </a:rPr>
              <a:t>Conversational </a:t>
            </a:r>
            <a:r>
              <a:rPr lang="en-US" dirty="0">
                <a:solidFill>
                  <a:srgbClr val="2B142D"/>
                </a:solidFill>
              </a:rPr>
              <a:t> General Academic and domain </a:t>
            </a:r>
            <a:r>
              <a:rPr lang="en-US" dirty="0" smtClean="0">
                <a:solidFill>
                  <a:srgbClr val="2B142D"/>
                </a:solidFill>
              </a:rPr>
              <a:t>specific</a:t>
            </a:r>
          </a:p>
          <a:p>
            <a:r>
              <a:rPr lang="en-US" dirty="0" smtClean="0">
                <a:solidFill>
                  <a:srgbClr val="2B142D"/>
                </a:solidFill>
              </a:rPr>
              <a:t> </a:t>
            </a:r>
            <a:r>
              <a:rPr lang="en-US" dirty="0">
                <a:solidFill>
                  <a:srgbClr val="2B142D"/>
                </a:solidFill>
              </a:rPr>
              <a:t>Light vocabulary </a:t>
            </a:r>
            <a:r>
              <a:rPr lang="en-US" dirty="0" smtClean="0">
                <a:solidFill>
                  <a:srgbClr val="2B142D"/>
                </a:solidFill>
              </a:rPr>
              <a:t>load: </a:t>
            </a:r>
            <a:r>
              <a:rPr lang="en-US" dirty="0">
                <a:solidFill>
                  <a:srgbClr val="2B142D"/>
                </a:solidFill>
              </a:rPr>
              <a:t>few unfamiliar or academic </a:t>
            </a:r>
            <a:r>
              <a:rPr lang="en-US" dirty="0" smtClean="0">
                <a:solidFill>
                  <a:srgbClr val="2B142D"/>
                </a:solidFill>
              </a:rPr>
              <a:t>words  </a:t>
            </a:r>
            <a:r>
              <a:rPr lang="en-US" dirty="0">
                <a:solidFill>
                  <a:srgbClr val="2B142D"/>
                </a:solidFill>
              </a:rPr>
              <a:t>Many words unfamiliar and high academic </a:t>
            </a:r>
            <a:r>
              <a:rPr lang="en-US" dirty="0" smtClean="0">
                <a:solidFill>
                  <a:srgbClr val="2B142D"/>
                </a:solidFill>
              </a:rPr>
              <a:t>vocabulary present</a:t>
            </a:r>
          </a:p>
          <a:p>
            <a:r>
              <a:rPr lang="en-US" dirty="0" smtClean="0">
                <a:solidFill>
                  <a:srgbClr val="2B142D"/>
                </a:solidFill>
              </a:rPr>
              <a:t>Sentence structure: straightforward  Complex </a:t>
            </a:r>
            <a:r>
              <a:rPr lang="en-US" dirty="0">
                <a:solidFill>
                  <a:srgbClr val="2B142D"/>
                </a:solidFill>
              </a:rPr>
              <a:t>and varied sentence structures</a:t>
            </a:r>
            <a:r>
              <a:rPr lang="en-US" dirty="0" smtClean="0">
                <a:solidFill>
                  <a:srgbClr val="2B142D"/>
                </a:solidFill>
              </a:rPr>
              <a:t> </a:t>
            </a:r>
            <a:endParaRPr lang="en-US" dirty="0">
              <a:solidFill>
                <a:srgbClr val="2B142D"/>
              </a:solidFill>
            </a:endParaRPr>
          </a:p>
        </p:txBody>
      </p:sp>
      <p:sp>
        <p:nvSpPr>
          <p:cNvPr id="4" name="Slide Number Placeholder 4"/>
          <p:cNvSpPr>
            <a:spLocks noGrp="1"/>
          </p:cNvSpPr>
          <p:nvPr>
            <p:ph type="sldNum" sz="quarter" idx="12"/>
          </p:nvPr>
        </p:nvSpPr>
        <p:spPr>
          <a:xfrm>
            <a:off x="8531788" y="5648960"/>
            <a:ext cx="548640" cy="396240"/>
          </a:xfrm>
        </p:spPr>
        <p:txBody>
          <a:bodyPr/>
          <a:lstStyle/>
          <a:p>
            <a:fld id="{208248D7-8227-418E-87AE-C794F893F80A}" type="slidenum">
              <a:rPr lang="en-US" smtClean="0"/>
              <a:t>14</a:t>
            </a:fld>
            <a:endParaRPr lang="en-US"/>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1200" y="152400"/>
            <a:ext cx="812800" cy="812800"/>
          </a:xfrm>
          <a:prstGeom prst="rect">
            <a:avLst/>
          </a:prstGeom>
        </p:spPr>
      </p:pic>
      <p:sp>
        <p:nvSpPr>
          <p:cNvPr id="6" name="Title 1"/>
          <p:cNvSpPr txBox="1">
            <a:spLocks/>
          </p:cNvSpPr>
          <p:nvPr/>
        </p:nvSpPr>
        <p:spPr>
          <a:xfrm>
            <a:off x="218678" y="358086"/>
            <a:ext cx="8518922" cy="659606"/>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600" b="1" dirty="0" smtClean="0">
                <a:solidFill>
                  <a:srgbClr val="000000"/>
                </a:solidFill>
              </a:rPr>
              <a:t>Qualitative Features: Appendix A </a:t>
            </a:r>
            <a:endParaRPr lang="en-US" sz="3600" b="1" dirty="0">
              <a:solidFill>
                <a:srgbClr val="000000"/>
              </a:solidFill>
            </a:endParaRPr>
          </a:p>
        </p:txBody>
      </p:sp>
    </p:spTree>
    <p:extLst>
      <p:ext uri="{BB962C8B-B14F-4D97-AF65-F5344CB8AC3E}">
        <p14:creationId xmlns:p14="http://schemas.microsoft.com/office/powerpoint/2010/main" val="46907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2820"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906" y="1303734"/>
            <a:ext cx="8518922" cy="1000125"/>
          </a:xfrm>
        </p:spPr>
        <p:txBody>
          <a:bodyPr/>
          <a:lstStyle/>
          <a:p>
            <a:r>
              <a:rPr lang="en-US" sz="2800" b="1" dirty="0">
                <a:solidFill>
                  <a:srgbClr val="000000"/>
                </a:solidFill>
              </a:rPr>
              <a:t>Knowledge Demands</a:t>
            </a:r>
            <a:br>
              <a:rPr lang="en-US" sz="2800" b="1" dirty="0">
                <a:solidFill>
                  <a:srgbClr val="000000"/>
                </a:solidFill>
              </a:rPr>
            </a:br>
            <a:r>
              <a:rPr lang="en-US" sz="2000" b="1" i="1" dirty="0">
                <a:solidFill>
                  <a:srgbClr val="000000"/>
                </a:solidFill>
              </a:rPr>
              <a:t>Content/Discipline Knowledge</a:t>
            </a:r>
            <a:endParaRPr lang="en-US" sz="2000" b="1" dirty="0">
              <a:solidFill>
                <a:srgbClr val="000000"/>
              </a:solidFill>
            </a:endParaRPr>
          </a:p>
        </p:txBody>
      </p:sp>
      <p:sp>
        <p:nvSpPr>
          <p:cNvPr id="3" name="Content Placeholder 2"/>
          <p:cNvSpPr>
            <a:spLocks noGrp="1"/>
          </p:cNvSpPr>
          <p:nvPr>
            <p:ph idx="1"/>
          </p:nvPr>
        </p:nvSpPr>
        <p:spPr>
          <a:xfrm>
            <a:off x="500062" y="2571750"/>
            <a:ext cx="7556313" cy="3000375"/>
          </a:xfrm>
        </p:spPr>
        <p:txBody>
          <a:bodyPr>
            <a:normAutofit/>
          </a:bodyPr>
          <a:lstStyle/>
          <a:p>
            <a:pPr>
              <a:spcAft>
                <a:spcPts val="1266"/>
              </a:spcAft>
            </a:pPr>
            <a:r>
              <a:rPr lang="en-US" dirty="0" smtClean="0">
                <a:solidFill>
                  <a:srgbClr val="2B142D"/>
                </a:solidFill>
              </a:rPr>
              <a:t>Everyday </a:t>
            </a:r>
            <a:r>
              <a:rPr lang="en-US" dirty="0">
                <a:solidFill>
                  <a:srgbClr val="2B142D"/>
                </a:solidFill>
              </a:rPr>
              <a:t>knowledge and familiarity with genre conventions required  Extensive, perhaps specialized </a:t>
            </a:r>
            <a:r>
              <a:rPr lang="en-US" dirty="0" smtClean="0">
                <a:solidFill>
                  <a:srgbClr val="2B142D"/>
                </a:solidFill>
              </a:rPr>
              <a:t>discipline</a:t>
            </a:r>
            <a:r>
              <a:rPr lang="en-US" dirty="0">
                <a:solidFill>
                  <a:srgbClr val="2B142D"/>
                </a:solidFill>
              </a:rPr>
              <a:t>-specific content knowledge </a:t>
            </a:r>
            <a:r>
              <a:rPr lang="en-US" dirty="0" smtClean="0">
                <a:solidFill>
                  <a:srgbClr val="2B142D"/>
                </a:solidFill>
              </a:rPr>
              <a:t>required</a:t>
            </a:r>
          </a:p>
          <a:p>
            <a:pPr>
              <a:spcAft>
                <a:spcPts val="1266"/>
              </a:spcAft>
            </a:pPr>
            <a:r>
              <a:rPr lang="en-US" dirty="0" smtClean="0">
                <a:solidFill>
                  <a:srgbClr val="2B142D"/>
                </a:solidFill>
              </a:rPr>
              <a:t> </a:t>
            </a:r>
            <a:r>
              <a:rPr lang="en-US" dirty="0">
                <a:solidFill>
                  <a:srgbClr val="2B142D"/>
                </a:solidFill>
              </a:rPr>
              <a:t>Low </a:t>
            </a:r>
            <a:r>
              <a:rPr lang="en-US" dirty="0" err="1">
                <a:solidFill>
                  <a:srgbClr val="2B142D"/>
                </a:solidFill>
              </a:rPr>
              <a:t>intertextuality</a:t>
            </a:r>
            <a:r>
              <a:rPr lang="en-US" dirty="0">
                <a:solidFill>
                  <a:srgbClr val="2B142D"/>
                </a:solidFill>
              </a:rPr>
              <a:t> (few if a any references to/citations of other texts)  High </a:t>
            </a:r>
            <a:r>
              <a:rPr lang="en-US" dirty="0" err="1">
                <a:solidFill>
                  <a:srgbClr val="2B142D"/>
                </a:solidFill>
              </a:rPr>
              <a:t>intertextuality</a:t>
            </a:r>
            <a:r>
              <a:rPr lang="en-US" dirty="0">
                <a:solidFill>
                  <a:srgbClr val="2B142D"/>
                </a:solidFill>
              </a:rPr>
              <a:t> (many references </a:t>
            </a:r>
            <a:r>
              <a:rPr lang="en-US" dirty="0" smtClean="0">
                <a:solidFill>
                  <a:srgbClr val="2B142D"/>
                </a:solidFill>
              </a:rPr>
              <a:t>to</a:t>
            </a:r>
            <a:r>
              <a:rPr lang="en-US" dirty="0">
                <a:solidFill>
                  <a:srgbClr val="2B142D"/>
                </a:solidFill>
              </a:rPr>
              <a:t>/citations of other </a:t>
            </a:r>
            <a:r>
              <a:rPr lang="en-US" dirty="0" smtClean="0">
                <a:solidFill>
                  <a:srgbClr val="2B142D"/>
                </a:solidFill>
              </a:rPr>
              <a:t>texts)</a:t>
            </a:r>
            <a:endParaRPr lang="en-US" dirty="0">
              <a:solidFill>
                <a:srgbClr val="2B142D"/>
              </a:solidFill>
            </a:endParaRPr>
          </a:p>
        </p:txBody>
      </p:sp>
      <p:sp>
        <p:nvSpPr>
          <p:cNvPr id="4" name="Slide Number Placeholder 4"/>
          <p:cNvSpPr>
            <a:spLocks noGrp="1"/>
          </p:cNvSpPr>
          <p:nvPr>
            <p:ph type="sldNum" sz="quarter" idx="12"/>
          </p:nvPr>
        </p:nvSpPr>
        <p:spPr>
          <a:xfrm>
            <a:off x="8531788" y="5648960"/>
            <a:ext cx="548640" cy="396240"/>
          </a:xfrm>
        </p:spPr>
        <p:txBody>
          <a:bodyPr/>
          <a:lstStyle/>
          <a:p>
            <a:fld id="{208248D7-8227-418E-87AE-C794F893F80A}" type="slidenum">
              <a:rPr lang="en-US" smtClean="0"/>
              <a:t>15</a:t>
            </a:fld>
            <a:endParaRPr lang="en-US"/>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228600"/>
            <a:ext cx="812800" cy="812800"/>
          </a:xfrm>
          <a:prstGeom prst="rect">
            <a:avLst/>
          </a:prstGeom>
        </p:spPr>
      </p:pic>
      <p:sp>
        <p:nvSpPr>
          <p:cNvPr id="6" name="Title 1"/>
          <p:cNvSpPr txBox="1">
            <a:spLocks/>
          </p:cNvSpPr>
          <p:nvPr/>
        </p:nvSpPr>
        <p:spPr>
          <a:xfrm>
            <a:off x="232172" y="393278"/>
            <a:ext cx="8518922" cy="659606"/>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600" b="1" dirty="0" smtClean="0">
                <a:solidFill>
                  <a:srgbClr val="000000"/>
                </a:solidFill>
              </a:rPr>
              <a:t>Qualitative Features: Appendix A </a:t>
            </a:r>
            <a:endParaRPr lang="en-US" sz="3600" b="1" dirty="0">
              <a:solidFill>
                <a:srgbClr val="000000"/>
              </a:solidFill>
            </a:endParaRPr>
          </a:p>
        </p:txBody>
      </p:sp>
    </p:spTree>
    <p:extLst>
      <p:ext uri="{BB962C8B-B14F-4D97-AF65-F5344CB8AC3E}">
        <p14:creationId xmlns:p14="http://schemas.microsoft.com/office/powerpoint/2010/main" val="79191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0870"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982266"/>
            <a:ext cx="8518922" cy="1000125"/>
          </a:xfrm>
        </p:spPr>
        <p:txBody>
          <a:bodyPr/>
          <a:lstStyle/>
          <a:p>
            <a:r>
              <a:rPr lang="en-US" sz="3400" b="1" dirty="0">
                <a:solidFill>
                  <a:srgbClr val="000000"/>
                </a:solidFill>
              </a:rPr>
              <a:t>Knowledge Demands</a:t>
            </a:r>
            <a:br>
              <a:rPr lang="en-US" sz="3400" b="1" dirty="0">
                <a:solidFill>
                  <a:srgbClr val="000000"/>
                </a:solidFill>
              </a:rPr>
            </a:br>
            <a:r>
              <a:rPr lang="en-US" sz="2000" b="1" i="1" dirty="0">
                <a:solidFill>
                  <a:srgbClr val="000000"/>
                </a:solidFill>
              </a:rPr>
              <a:t>Life Experience</a:t>
            </a:r>
          </a:p>
        </p:txBody>
      </p:sp>
      <p:sp>
        <p:nvSpPr>
          <p:cNvPr id="3" name="Content Placeholder 2"/>
          <p:cNvSpPr>
            <a:spLocks noGrp="1"/>
          </p:cNvSpPr>
          <p:nvPr>
            <p:ph idx="1"/>
          </p:nvPr>
        </p:nvSpPr>
        <p:spPr>
          <a:xfrm>
            <a:off x="498475" y="2357438"/>
            <a:ext cx="7556313" cy="3393679"/>
          </a:xfrm>
        </p:spPr>
        <p:txBody>
          <a:bodyPr>
            <a:normAutofit/>
          </a:bodyPr>
          <a:lstStyle/>
          <a:p>
            <a:pPr>
              <a:spcAft>
                <a:spcPts val="844"/>
              </a:spcAft>
            </a:pPr>
            <a:r>
              <a:rPr lang="en-US" dirty="0" smtClean="0">
                <a:solidFill>
                  <a:srgbClr val="2B142D"/>
                </a:solidFill>
              </a:rPr>
              <a:t>Simple </a:t>
            </a:r>
            <a:r>
              <a:rPr lang="en-US" dirty="0">
                <a:solidFill>
                  <a:srgbClr val="2B142D"/>
                </a:solidFill>
              </a:rPr>
              <a:t>theme  Complex or sophisticated </a:t>
            </a:r>
            <a:r>
              <a:rPr lang="en-US" dirty="0" smtClean="0">
                <a:solidFill>
                  <a:srgbClr val="2B142D"/>
                </a:solidFill>
              </a:rPr>
              <a:t>themes</a:t>
            </a:r>
          </a:p>
          <a:p>
            <a:pPr>
              <a:spcAft>
                <a:spcPts val="844"/>
              </a:spcAft>
            </a:pPr>
            <a:r>
              <a:rPr lang="en-US" dirty="0" smtClean="0">
                <a:solidFill>
                  <a:srgbClr val="2B142D"/>
                </a:solidFill>
              </a:rPr>
              <a:t> </a:t>
            </a:r>
            <a:r>
              <a:rPr lang="en-US" dirty="0">
                <a:solidFill>
                  <a:srgbClr val="2B142D"/>
                </a:solidFill>
              </a:rPr>
              <a:t>Single theme  Multiple </a:t>
            </a:r>
            <a:r>
              <a:rPr lang="en-US" dirty="0" smtClean="0">
                <a:solidFill>
                  <a:srgbClr val="2B142D"/>
                </a:solidFill>
              </a:rPr>
              <a:t>themes</a:t>
            </a:r>
          </a:p>
          <a:p>
            <a:pPr>
              <a:spcAft>
                <a:spcPts val="844"/>
              </a:spcAft>
            </a:pPr>
            <a:r>
              <a:rPr lang="en-US" dirty="0" smtClean="0">
                <a:solidFill>
                  <a:srgbClr val="2B142D"/>
                </a:solidFill>
              </a:rPr>
              <a:t>Common </a:t>
            </a:r>
            <a:r>
              <a:rPr lang="en-US" dirty="0">
                <a:solidFill>
                  <a:srgbClr val="2B142D"/>
                </a:solidFill>
              </a:rPr>
              <a:t>everyday experiences or clearly fantastical situations   Experiences distinctly different from </a:t>
            </a:r>
            <a:r>
              <a:rPr lang="en-US" dirty="0" smtClean="0">
                <a:solidFill>
                  <a:srgbClr val="2B142D"/>
                </a:solidFill>
              </a:rPr>
              <a:t>one’s own</a:t>
            </a:r>
          </a:p>
          <a:p>
            <a:pPr>
              <a:spcAft>
                <a:spcPts val="844"/>
              </a:spcAft>
            </a:pPr>
            <a:r>
              <a:rPr lang="en-US" dirty="0" smtClean="0">
                <a:solidFill>
                  <a:srgbClr val="2B142D"/>
                </a:solidFill>
              </a:rPr>
              <a:t>Single </a:t>
            </a:r>
            <a:r>
              <a:rPr lang="en-US" dirty="0">
                <a:solidFill>
                  <a:srgbClr val="2B142D"/>
                </a:solidFill>
              </a:rPr>
              <a:t>perspective  Multiple </a:t>
            </a:r>
            <a:r>
              <a:rPr lang="en-US" dirty="0" smtClean="0">
                <a:solidFill>
                  <a:srgbClr val="2B142D"/>
                </a:solidFill>
              </a:rPr>
              <a:t>perspectives</a:t>
            </a:r>
          </a:p>
          <a:p>
            <a:pPr>
              <a:spcAft>
                <a:spcPts val="844"/>
              </a:spcAft>
            </a:pPr>
            <a:r>
              <a:rPr lang="en-US" dirty="0" smtClean="0">
                <a:solidFill>
                  <a:srgbClr val="2B142D"/>
                </a:solidFill>
              </a:rPr>
              <a:t> </a:t>
            </a:r>
            <a:r>
              <a:rPr lang="en-US" dirty="0">
                <a:solidFill>
                  <a:srgbClr val="2B142D"/>
                </a:solidFill>
              </a:rPr>
              <a:t>Perspective(s) like one’s own  Perspective(s) unlike or in opposition to one’s own</a:t>
            </a:r>
          </a:p>
        </p:txBody>
      </p:sp>
      <p:sp>
        <p:nvSpPr>
          <p:cNvPr id="4" name="Slide Number Placeholder 4"/>
          <p:cNvSpPr>
            <a:spLocks noGrp="1"/>
          </p:cNvSpPr>
          <p:nvPr>
            <p:ph type="sldNum" sz="quarter" idx="12"/>
          </p:nvPr>
        </p:nvSpPr>
        <p:spPr>
          <a:xfrm>
            <a:off x="8531788" y="5648960"/>
            <a:ext cx="548640" cy="396240"/>
          </a:xfrm>
        </p:spPr>
        <p:txBody>
          <a:bodyPr/>
          <a:lstStyle/>
          <a:p>
            <a:fld id="{208248D7-8227-418E-87AE-C794F893F80A}" type="slidenum">
              <a:rPr lang="en-US" smtClean="0"/>
              <a:t>16</a:t>
            </a:fld>
            <a:endParaRPr lang="en-US"/>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228600"/>
            <a:ext cx="812800" cy="812800"/>
          </a:xfrm>
          <a:prstGeom prst="rect">
            <a:avLst/>
          </a:prstGeom>
        </p:spPr>
      </p:pic>
      <p:sp>
        <p:nvSpPr>
          <p:cNvPr id="6" name="Title 1"/>
          <p:cNvSpPr txBox="1">
            <a:spLocks/>
          </p:cNvSpPr>
          <p:nvPr/>
        </p:nvSpPr>
        <p:spPr>
          <a:xfrm>
            <a:off x="232172" y="393278"/>
            <a:ext cx="8518922" cy="659606"/>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600" b="1" dirty="0" smtClean="0">
                <a:solidFill>
                  <a:srgbClr val="000000"/>
                </a:solidFill>
              </a:rPr>
              <a:t>Qualitative Features: Appendix A </a:t>
            </a:r>
            <a:endParaRPr lang="en-US" sz="3600" b="1" dirty="0">
              <a:solidFill>
                <a:srgbClr val="000000"/>
              </a:solidFill>
            </a:endParaRPr>
          </a:p>
        </p:txBody>
      </p:sp>
    </p:spTree>
    <p:extLst>
      <p:ext uri="{BB962C8B-B14F-4D97-AF65-F5344CB8AC3E}">
        <p14:creationId xmlns:p14="http://schemas.microsoft.com/office/powerpoint/2010/main" val="32835592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3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172" y="964406"/>
            <a:ext cx="8518922" cy="1000125"/>
          </a:xfrm>
        </p:spPr>
        <p:txBody>
          <a:bodyPr/>
          <a:lstStyle/>
          <a:p>
            <a:r>
              <a:rPr lang="en-US" sz="2800" b="1" dirty="0">
                <a:solidFill>
                  <a:srgbClr val="000000"/>
                </a:solidFill>
              </a:rPr>
              <a:t>Knowledge Demands</a:t>
            </a:r>
            <a:br>
              <a:rPr lang="en-US" sz="2800" b="1" dirty="0">
                <a:solidFill>
                  <a:srgbClr val="000000"/>
                </a:solidFill>
              </a:rPr>
            </a:br>
            <a:r>
              <a:rPr lang="en-US" sz="2000" b="1" i="1" dirty="0">
                <a:solidFill>
                  <a:srgbClr val="000000"/>
                </a:solidFill>
              </a:rPr>
              <a:t>Cultural/Literary Knowledge </a:t>
            </a:r>
          </a:p>
        </p:txBody>
      </p:sp>
      <p:sp>
        <p:nvSpPr>
          <p:cNvPr id="3" name="Content Placeholder 2"/>
          <p:cNvSpPr>
            <a:spLocks noGrp="1"/>
          </p:cNvSpPr>
          <p:nvPr>
            <p:ph idx="1"/>
          </p:nvPr>
        </p:nvSpPr>
        <p:spPr>
          <a:xfrm>
            <a:off x="498475" y="2357438"/>
            <a:ext cx="7556313" cy="3393679"/>
          </a:xfrm>
        </p:spPr>
        <p:txBody>
          <a:bodyPr>
            <a:normAutofit/>
          </a:bodyPr>
          <a:lstStyle/>
          <a:p>
            <a:pPr>
              <a:spcAft>
                <a:spcPts val="844"/>
              </a:spcAft>
            </a:pPr>
            <a:r>
              <a:rPr lang="en-US" dirty="0">
                <a:solidFill>
                  <a:srgbClr val="2B142D"/>
                </a:solidFill>
              </a:rPr>
              <a:t>Everyday knowledge and familiarity with genre conventions required  Cultural and literary knowledge </a:t>
            </a:r>
            <a:r>
              <a:rPr lang="en-US" dirty="0" smtClean="0">
                <a:solidFill>
                  <a:srgbClr val="2B142D"/>
                </a:solidFill>
              </a:rPr>
              <a:t>useful</a:t>
            </a:r>
          </a:p>
          <a:p>
            <a:pPr>
              <a:spcAft>
                <a:spcPts val="844"/>
              </a:spcAft>
            </a:pPr>
            <a:r>
              <a:rPr lang="en-US" dirty="0" smtClean="0">
                <a:solidFill>
                  <a:srgbClr val="2B142D"/>
                </a:solidFill>
              </a:rPr>
              <a:t> </a:t>
            </a:r>
            <a:r>
              <a:rPr lang="en-US" dirty="0">
                <a:solidFill>
                  <a:srgbClr val="2B142D"/>
                </a:solidFill>
              </a:rPr>
              <a:t>Low </a:t>
            </a:r>
            <a:r>
              <a:rPr lang="en-US" dirty="0" err="1">
                <a:solidFill>
                  <a:srgbClr val="2B142D"/>
                </a:solidFill>
              </a:rPr>
              <a:t>intertextuality</a:t>
            </a:r>
            <a:r>
              <a:rPr lang="en-US" dirty="0">
                <a:solidFill>
                  <a:srgbClr val="2B142D"/>
                </a:solidFill>
              </a:rPr>
              <a:t> (few if any references/allusions to other texts)  High </a:t>
            </a:r>
            <a:r>
              <a:rPr lang="en-US" dirty="0" err="1">
                <a:solidFill>
                  <a:srgbClr val="2B142D"/>
                </a:solidFill>
              </a:rPr>
              <a:t>intertextuality</a:t>
            </a:r>
            <a:r>
              <a:rPr lang="en-US" dirty="0">
                <a:solidFill>
                  <a:srgbClr val="2B142D"/>
                </a:solidFill>
              </a:rPr>
              <a:t> (many </a:t>
            </a:r>
            <a:r>
              <a:rPr lang="en-US" dirty="0" smtClean="0">
                <a:solidFill>
                  <a:srgbClr val="2B142D"/>
                </a:solidFill>
              </a:rPr>
              <a:t>references</a:t>
            </a:r>
            <a:r>
              <a:rPr lang="en-US" dirty="0">
                <a:solidFill>
                  <a:srgbClr val="2B142D"/>
                </a:solidFill>
              </a:rPr>
              <a:t>/allusions to other </a:t>
            </a:r>
            <a:r>
              <a:rPr lang="en-US" dirty="0" smtClean="0">
                <a:solidFill>
                  <a:srgbClr val="2B142D"/>
                </a:solidFill>
              </a:rPr>
              <a:t>texts)</a:t>
            </a:r>
            <a:endParaRPr lang="en-US" dirty="0">
              <a:solidFill>
                <a:srgbClr val="2B142D"/>
              </a:solidFill>
            </a:endParaRPr>
          </a:p>
        </p:txBody>
      </p:sp>
      <p:sp>
        <p:nvSpPr>
          <p:cNvPr id="4" name="Slide Number Placeholder 4"/>
          <p:cNvSpPr>
            <a:spLocks noGrp="1"/>
          </p:cNvSpPr>
          <p:nvPr>
            <p:ph type="sldNum" sz="quarter" idx="12"/>
          </p:nvPr>
        </p:nvSpPr>
        <p:spPr>
          <a:xfrm>
            <a:off x="8531788" y="5648960"/>
            <a:ext cx="548640" cy="396240"/>
          </a:xfrm>
        </p:spPr>
        <p:txBody>
          <a:bodyPr/>
          <a:lstStyle/>
          <a:p>
            <a:fld id="{208248D7-8227-418E-87AE-C794F893F80A}" type="slidenum">
              <a:rPr lang="en-US" smtClean="0"/>
              <a:t>17</a:t>
            </a:fld>
            <a:endParaRPr lang="en-US"/>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1200" y="10491"/>
            <a:ext cx="812800" cy="812800"/>
          </a:xfrm>
          <a:prstGeom prst="rect">
            <a:avLst/>
          </a:prstGeom>
        </p:spPr>
      </p:pic>
      <p:sp>
        <p:nvSpPr>
          <p:cNvPr id="6" name="Title 1"/>
          <p:cNvSpPr txBox="1">
            <a:spLocks/>
          </p:cNvSpPr>
          <p:nvPr/>
        </p:nvSpPr>
        <p:spPr>
          <a:xfrm>
            <a:off x="232172" y="304800"/>
            <a:ext cx="8518922" cy="659606"/>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600" b="1" dirty="0" smtClean="0">
                <a:solidFill>
                  <a:srgbClr val="000000"/>
                </a:solidFill>
              </a:rPr>
              <a:t>Qualitative Features: Appendix A </a:t>
            </a:r>
            <a:endParaRPr lang="en-US" sz="3600" b="1" dirty="0">
              <a:solidFill>
                <a:srgbClr val="000000"/>
              </a:solidFill>
            </a:endParaRPr>
          </a:p>
        </p:txBody>
      </p:sp>
    </p:spTree>
    <p:extLst>
      <p:ext uri="{BB962C8B-B14F-4D97-AF65-F5344CB8AC3E}">
        <p14:creationId xmlns:p14="http://schemas.microsoft.com/office/powerpoint/2010/main" val="20565739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6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04937720"/>
              </p:ext>
            </p:extLst>
          </p:nvPr>
        </p:nvGraphicFramePr>
        <p:xfrm>
          <a:off x="152400" y="1219200"/>
          <a:ext cx="8251032" cy="4583288"/>
        </p:xfrm>
        <a:graphic>
          <a:graphicData uri="http://schemas.openxmlformats.org/drawingml/2006/table">
            <a:tbl>
              <a:tblPr firstRow="1" bandRow="1">
                <a:tableStyleId>{5C22544A-7EE6-4342-B048-85BDC9FD1C3A}</a:tableStyleId>
              </a:tblPr>
              <a:tblGrid>
                <a:gridCol w="4114800"/>
                <a:gridCol w="4136232"/>
              </a:tblGrid>
              <a:tr h="482203">
                <a:tc>
                  <a:txBody>
                    <a:bodyPr/>
                    <a:lstStyle/>
                    <a:p>
                      <a:pPr algn="ctr"/>
                      <a:r>
                        <a:rPr lang="en-US" sz="2400" dirty="0" smtClean="0">
                          <a:solidFill>
                            <a:schemeClr val="tx1"/>
                          </a:solidFill>
                        </a:rPr>
                        <a:t>Text</a:t>
                      </a:r>
                      <a:endParaRPr lang="en-US" sz="2400" dirty="0">
                        <a:solidFill>
                          <a:schemeClr val="tx1"/>
                        </a:solidFill>
                      </a:endParaRPr>
                    </a:p>
                  </a:txBody>
                  <a:tcPr marL="64294" marR="64294" marT="32147" marB="32147"/>
                </a:tc>
                <a:tc>
                  <a:txBody>
                    <a:bodyPr/>
                    <a:lstStyle/>
                    <a:p>
                      <a:pPr algn="ctr"/>
                      <a:r>
                        <a:rPr lang="en-US" sz="1300" dirty="0" smtClean="0"/>
                        <a:t>     </a:t>
                      </a:r>
                      <a:r>
                        <a:rPr lang="en-US" sz="2000" dirty="0" smtClean="0"/>
                        <a:t>   </a:t>
                      </a:r>
                      <a:r>
                        <a:rPr lang="en-US" sz="2400" dirty="0" smtClean="0">
                          <a:solidFill>
                            <a:srgbClr val="2B142D"/>
                          </a:solidFill>
                        </a:rPr>
                        <a:t>Area</a:t>
                      </a:r>
                      <a:r>
                        <a:rPr lang="en-US" sz="2400" baseline="0" dirty="0" smtClean="0">
                          <a:solidFill>
                            <a:srgbClr val="2B142D"/>
                          </a:solidFill>
                        </a:rPr>
                        <a:t> of Complexity</a:t>
                      </a:r>
                      <a:endParaRPr lang="en-US" sz="2400" dirty="0">
                        <a:solidFill>
                          <a:schemeClr val="tx1"/>
                        </a:solidFill>
                      </a:endParaRPr>
                    </a:p>
                  </a:txBody>
                  <a:tcPr marL="64294" marR="64294" marT="32147" marB="32147"/>
                </a:tc>
              </a:tr>
              <a:tr h="664369">
                <a:tc>
                  <a:txBody>
                    <a:bodyPr/>
                    <a:lstStyle/>
                    <a:p>
                      <a:r>
                        <a:rPr lang="en-US" sz="2000" dirty="0" smtClean="0"/>
                        <a:t>1.</a:t>
                      </a:r>
                      <a:r>
                        <a:rPr lang="en-US" sz="2000" baseline="0" dirty="0" smtClean="0"/>
                        <a:t> </a:t>
                      </a:r>
                      <a:r>
                        <a:rPr lang="en-US" sz="2000" dirty="0" smtClean="0"/>
                        <a:t>Should the Government Tax Your</a:t>
                      </a:r>
                      <a:r>
                        <a:rPr lang="en-US" sz="2000" baseline="0" dirty="0" smtClean="0"/>
                        <a:t> Coke?</a:t>
                      </a:r>
                      <a:endParaRPr lang="en-US" sz="2000" dirty="0"/>
                    </a:p>
                  </a:txBody>
                  <a:tcPr marL="64294" marR="64294" marT="32147" marB="32147"/>
                </a:tc>
                <a:tc>
                  <a:txBody>
                    <a:bodyPr/>
                    <a:lstStyle/>
                    <a:p>
                      <a:pPr marL="0" marR="0" indent="0" algn="ctr" defTabSz="1300460" rtl="0" eaLnBrk="1" fontAlgn="auto" latinLnBrk="0" hangingPunct="1">
                        <a:lnSpc>
                          <a:spcPct val="100000"/>
                        </a:lnSpc>
                        <a:spcBef>
                          <a:spcPts val="0"/>
                        </a:spcBef>
                        <a:spcAft>
                          <a:spcPts val="0"/>
                        </a:spcAft>
                        <a:buClrTx/>
                        <a:buSzTx/>
                        <a:buFontTx/>
                        <a:buNone/>
                        <a:tabLst/>
                        <a:defRPr/>
                      </a:pPr>
                      <a:r>
                        <a:rPr lang="en-US" sz="2000" dirty="0" smtClean="0">
                          <a:solidFill>
                            <a:srgbClr val="2B142D"/>
                          </a:solidFill>
                        </a:rPr>
                        <a:t>Moderate Knowledge Demands</a:t>
                      </a:r>
                    </a:p>
                    <a:p>
                      <a:endParaRPr lang="en-US" sz="1300" dirty="0"/>
                    </a:p>
                  </a:txBody>
                  <a:tcPr marL="64294" marR="64294" marT="32147" marB="32147"/>
                </a:tc>
              </a:tr>
              <a:tr h="782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2. As Cuba gives capitalism a try, experts ponder</a:t>
                      </a:r>
                      <a:r>
                        <a:rPr lang="en-US" sz="2000" baseline="0" dirty="0" smtClean="0"/>
                        <a:t> future</a:t>
                      </a:r>
                      <a:endParaRPr lang="en-US" sz="2000" dirty="0" smtClean="0"/>
                    </a:p>
                  </a:txBody>
                  <a:tcPr marL="64294" marR="64294" marT="32147" marB="32147"/>
                </a:tc>
                <a:tc>
                  <a:txBody>
                    <a:bodyPr/>
                    <a:lstStyle/>
                    <a:p>
                      <a:pPr algn="ctr"/>
                      <a:r>
                        <a:rPr lang="en-US" sz="2000" dirty="0" smtClean="0">
                          <a:solidFill>
                            <a:srgbClr val="2B142D"/>
                          </a:solidFill>
                        </a:rPr>
                        <a:t>Moderate Knowledge Demands</a:t>
                      </a:r>
                      <a:endParaRPr lang="en-US" sz="2000" dirty="0">
                        <a:solidFill>
                          <a:srgbClr val="2B142D"/>
                        </a:solidFill>
                      </a:endParaRPr>
                    </a:p>
                  </a:txBody>
                  <a:tcPr marL="64294" marR="64294" marT="32147" marB="32147"/>
                </a:tc>
              </a:tr>
              <a:tr h="642365">
                <a:tc>
                  <a:txBody>
                    <a:bodyPr/>
                    <a:lstStyle/>
                    <a:p>
                      <a:r>
                        <a:rPr lang="en-US" sz="2000" dirty="0" smtClean="0"/>
                        <a:t>3. Denmark Thrives Despite High Taxes</a:t>
                      </a:r>
                      <a:endParaRPr lang="en-US" sz="2000" dirty="0"/>
                    </a:p>
                  </a:txBody>
                  <a:tcPr marL="64294" marR="64294" marT="32147" marB="32147"/>
                </a:tc>
                <a:tc>
                  <a:txBody>
                    <a:bodyPr/>
                    <a:lstStyle/>
                    <a:p>
                      <a:pPr algn="ctr"/>
                      <a:r>
                        <a:rPr lang="en-US" sz="2000" dirty="0" smtClean="0"/>
                        <a:t>Moderate Structure</a:t>
                      </a:r>
                    </a:p>
                    <a:p>
                      <a:pPr algn="ctr"/>
                      <a:r>
                        <a:rPr lang="en-US" sz="2000" dirty="0" smtClean="0"/>
                        <a:t>Moderate Knowledge Demands</a:t>
                      </a:r>
                      <a:endParaRPr lang="en-US" sz="2000" dirty="0"/>
                    </a:p>
                  </a:txBody>
                  <a:tcPr marL="64294" marR="64294" marT="32147" marB="32147"/>
                </a:tc>
              </a:tr>
              <a:tr h="728091">
                <a:tc>
                  <a:txBody>
                    <a:bodyPr/>
                    <a:lstStyle/>
                    <a:p>
                      <a:r>
                        <a:rPr lang="en-US" sz="2000" dirty="0" smtClean="0"/>
                        <a:t>4.Should the US have a National</a:t>
                      </a:r>
                      <a:r>
                        <a:rPr lang="en-US" sz="2000" baseline="0" dirty="0" smtClean="0"/>
                        <a:t> </a:t>
                      </a:r>
                      <a:r>
                        <a:rPr lang="en-US" sz="2000" dirty="0" smtClean="0"/>
                        <a:t>Healthcare System?</a:t>
                      </a:r>
                      <a:endParaRPr lang="en-US" sz="2000" dirty="0"/>
                    </a:p>
                  </a:txBody>
                  <a:tcPr marL="64294" marR="64294" marT="32147" marB="32147"/>
                </a:tc>
                <a:tc>
                  <a:txBody>
                    <a:bodyPr/>
                    <a:lstStyle/>
                    <a:p>
                      <a:pPr marL="0" marR="0" indent="0" algn="ctr" defTabSz="1300460" rtl="0" eaLnBrk="1" fontAlgn="auto" latinLnBrk="0" hangingPunct="1">
                        <a:lnSpc>
                          <a:spcPct val="100000"/>
                        </a:lnSpc>
                        <a:spcBef>
                          <a:spcPts val="0"/>
                        </a:spcBef>
                        <a:spcAft>
                          <a:spcPts val="0"/>
                        </a:spcAft>
                        <a:buClrTx/>
                        <a:buSzTx/>
                        <a:buFontTx/>
                        <a:buNone/>
                        <a:tabLst/>
                        <a:defRPr/>
                      </a:pPr>
                      <a:r>
                        <a:rPr lang="en-US" sz="2000" dirty="0" smtClean="0">
                          <a:solidFill>
                            <a:srgbClr val="2B142D"/>
                          </a:solidFill>
                        </a:rPr>
                        <a:t>Moderate Knowledge Demands</a:t>
                      </a:r>
                    </a:p>
                    <a:p>
                      <a:endParaRPr lang="en-US" sz="2000" dirty="0"/>
                    </a:p>
                  </a:txBody>
                  <a:tcPr marL="64294" marR="64294" marT="32147" marB="32147"/>
                </a:tc>
              </a:tr>
              <a:tr h="664369">
                <a:tc>
                  <a:txBody>
                    <a:bodyPr/>
                    <a:lstStyle/>
                    <a:p>
                      <a:r>
                        <a:rPr lang="en-US" sz="2000" dirty="0" smtClean="0"/>
                        <a:t>5.</a:t>
                      </a:r>
                      <a:r>
                        <a:rPr lang="en-US" sz="2000" baseline="0" dirty="0" smtClean="0"/>
                        <a:t> </a:t>
                      </a:r>
                      <a:r>
                        <a:rPr lang="en-US" sz="2000" dirty="0" smtClean="0"/>
                        <a:t>Capitalist Economy/Socialist</a:t>
                      </a:r>
                      <a:r>
                        <a:rPr lang="en-US" sz="2000" baseline="0" dirty="0" smtClean="0"/>
                        <a:t> Economy</a:t>
                      </a:r>
                      <a:endParaRPr lang="en-US" sz="2000" dirty="0"/>
                    </a:p>
                  </a:txBody>
                  <a:tcPr marL="64294" marR="64294" marT="32147" marB="32147"/>
                </a:tc>
                <a:tc>
                  <a:txBody>
                    <a:bodyPr/>
                    <a:lstStyle/>
                    <a:p>
                      <a:pPr algn="ctr"/>
                      <a:r>
                        <a:rPr lang="en-US" sz="2000" dirty="0" smtClean="0">
                          <a:solidFill>
                            <a:srgbClr val="2B142D"/>
                          </a:solidFill>
                        </a:rPr>
                        <a:t>High</a:t>
                      </a:r>
                      <a:r>
                        <a:rPr lang="en-US" sz="2000" baseline="0" dirty="0" smtClean="0">
                          <a:solidFill>
                            <a:srgbClr val="2B142D"/>
                          </a:solidFill>
                        </a:rPr>
                        <a:t> </a:t>
                      </a:r>
                      <a:r>
                        <a:rPr lang="en-US" sz="2000" dirty="0" smtClean="0">
                          <a:solidFill>
                            <a:srgbClr val="2B142D"/>
                          </a:solidFill>
                        </a:rPr>
                        <a:t> Language Demands</a:t>
                      </a:r>
                    </a:p>
                    <a:p>
                      <a:pPr algn="ctr"/>
                      <a:r>
                        <a:rPr lang="en-US" sz="2000" dirty="0" smtClean="0">
                          <a:solidFill>
                            <a:srgbClr val="2B142D"/>
                          </a:solidFill>
                        </a:rPr>
                        <a:t>High</a:t>
                      </a:r>
                      <a:r>
                        <a:rPr lang="en-US" sz="2000" baseline="0" dirty="0" smtClean="0">
                          <a:solidFill>
                            <a:srgbClr val="2B142D"/>
                          </a:solidFill>
                        </a:rPr>
                        <a:t> </a:t>
                      </a:r>
                      <a:r>
                        <a:rPr lang="en-US" sz="2000" dirty="0" smtClean="0">
                          <a:solidFill>
                            <a:srgbClr val="2B142D"/>
                          </a:solidFill>
                        </a:rPr>
                        <a:t> Knowledge</a:t>
                      </a:r>
                      <a:r>
                        <a:rPr lang="en-US" sz="2000" baseline="0" dirty="0" smtClean="0">
                          <a:solidFill>
                            <a:srgbClr val="2B142D"/>
                          </a:solidFill>
                        </a:rPr>
                        <a:t> Demands</a:t>
                      </a:r>
                      <a:endParaRPr lang="en-US" sz="2000" dirty="0">
                        <a:solidFill>
                          <a:srgbClr val="2B142D"/>
                        </a:solidFill>
                      </a:endParaRPr>
                    </a:p>
                  </a:txBody>
                  <a:tcPr marL="64294" marR="64294" marT="32147" marB="32147"/>
                </a:tc>
              </a:tr>
              <a:tr h="568500">
                <a:tc>
                  <a:txBody>
                    <a:bodyPr/>
                    <a:lstStyle/>
                    <a:p>
                      <a:r>
                        <a:rPr lang="en-US" sz="2000" dirty="0" smtClean="0"/>
                        <a:t>6. </a:t>
                      </a:r>
                      <a:r>
                        <a:rPr lang="en-US" sz="2000" kern="1200" dirty="0" smtClean="0">
                          <a:solidFill>
                            <a:schemeClr val="dk1"/>
                          </a:solidFill>
                          <a:effectLst/>
                          <a:latin typeface="+mn-lt"/>
                          <a:ea typeface="+mn-ea"/>
                          <a:cs typeface="+mn-cs"/>
                        </a:rPr>
                        <a:t>The World’s Best Countries</a:t>
                      </a:r>
                      <a:r>
                        <a:rPr lang="en-US" sz="2000" dirty="0" smtClean="0">
                          <a:effectLst/>
                        </a:rPr>
                        <a:t> </a:t>
                      </a:r>
                      <a:endParaRPr lang="en-US" sz="2000" dirty="0"/>
                    </a:p>
                  </a:txBody>
                  <a:tcPr marL="64294" marR="64294" marT="32147" marB="32147"/>
                </a:tc>
                <a:tc>
                  <a:txBody>
                    <a:bodyPr/>
                    <a:lstStyle/>
                    <a:p>
                      <a:pPr algn="ctr"/>
                      <a:r>
                        <a:rPr lang="en-US" sz="2000" dirty="0" smtClean="0"/>
                        <a:t>Moderate Structure</a:t>
                      </a:r>
                      <a:endParaRPr lang="en-US" sz="2000" dirty="0"/>
                    </a:p>
                  </a:txBody>
                  <a:tcPr marL="64294" marR="64294" marT="32147" marB="32147"/>
                </a:tc>
              </a:tr>
            </a:tbl>
          </a:graphicData>
        </a:graphic>
      </p:graphicFrame>
      <p:sp>
        <p:nvSpPr>
          <p:cNvPr id="4" name="Slide Number Placeholder 4"/>
          <p:cNvSpPr>
            <a:spLocks noGrp="1"/>
          </p:cNvSpPr>
          <p:nvPr>
            <p:ph type="sldNum" sz="quarter" idx="12"/>
          </p:nvPr>
        </p:nvSpPr>
        <p:spPr>
          <a:xfrm>
            <a:off x="8531788" y="5648960"/>
            <a:ext cx="548640" cy="396240"/>
          </a:xfrm>
        </p:spPr>
        <p:txBody>
          <a:bodyPr/>
          <a:lstStyle/>
          <a:p>
            <a:fld id="{208248D7-8227-418E-87AE-C794F893F80A}" type="slidenum">
              <a:rPr lang="en-US" smtClean="0"/>
              <a:t>18</a:t>
            </a:fld>
            <a:endParaRPr lang="en-US"/>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3133"/>
            <a:ext cx="812800" cy="812800"/>
          </a:xfrm>
          <a:prstGeom prst="rect">
            <a:avLst/>
          </a:prstGeom>
        </p:spPr>
      </p:pic>
      <p:sp>
        <p:nvSpPr>
          <p:cNvPr id="8" name="Title 1"/>
          <p:cNvSpPr>
            <a:spLocks noGrp="1"/>
          </p:cNvSpPr>
          <p:nvPr>
            <p:ph type="title"/>
          </p:nvPr>
        </p:nvSpPr>
        <p:spPr>
          <a:xfrm>
            <a:off x="228601" y="178594"/>
            <a:ext cx="8022432" cy="785813"/>
          </a:xfrm>
        </p:spPr>
        <p:txBody>
          <a:bodyPr/>
          <a:lstStyle/>
          <a:p>
            <a:r>
              <a:rPr lang="en-US" sz="3200" b="1" dirty="0" smtClean="0">
                <a:solidFill>
                  <a:srgbClr val="000000"/>
                </a:solidFill>
              </a:rPr>
              <a:t>Economic Systems Module - Quantitative Measures</a:t>
            </a:r>
            <a:endParaRPr lang="en-US" sz="3200" b="1" dirty="0">
              <a:solidFill>
                <a:srgbClr val="000000"/>
              </a:solidFill>
            </a:endParaRPr>
          </a:p>
        </p:txBody>
      </p:sp>
    </p:spTree>
    <p:extLst>
      <p:ext uri="{BB962C8B-B14F-4D97-AF65-F5344CB8AC3E}">
        <p14:creationId xmlns:p14="http://schemas.microsoft.com/office/powerpoint/2010/main" val="568070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769038" cy="1339453"/>
          </a:xfrm>
        </p:spPr>
        <p:txBody>
          <a:bodyPr/>
          <a:lstStyle/>
          <a:p>
            <a:r>
              <a:rPr lang="en-US" sz="3800" b="1" dirty="0">
                <a:solidFill>
                  <a:srgbClr val="000000"/>
                </a:solidFill>
              </a:rPr>
              <a:t>Knowing Your Texts Makes Shifts in Instruction Easier</a:t>
            </a:r>
          </a:p>
        </p:txBody>
      </p:sp>
      <p:sp>
        <p:nvSpPr>
          <p:cNvPr id="3" name="Content Placeholder 2"/>
          <p:cNvSpPr>
            <a:spLocks noGrp="1"/>
          </p:cNvSpPr>
          <p:nvPr>
            <p:ph idx="1"/>
          </p:nvPr>
        </p:nvSpPr>
        <p:spPr>
          <a:xfrm>
            <a:off x="76200" y="1670447"/>
            <a:ext cx="8305800" cy="5035153"/>
          </a:xfrm>
        </p:spPr>
        <p:txBody>
          <a:bodyPr>
            <a:noAutofit/>
          </a:bodyPr>
          <a:lstStyle/>
          <a:p>
            <a:r>
              <a:rPr lang="en-US" dirty="0">
                <a:solidFill>
                  <a:srgbClr val="2B142D"/>
                </a:solidFill>
              </a:rPr>
              <a:t>Building knowledge through content rich non-</a:t>
            </a:r>
            <a:r>
              <a:rPr lang="en-US" dirty="0" smtClean="0">
                <a:solidFill>
                  <a:srgbClr val="2B142D"/>
                </a:solidFill>
              </a:rPr>
              <a:t>fiction.</a:t>
            </a:r>
          </a:p>
          <a:p>
            <a:pPr marL="411480" lvl="1" indent="0">
              <a:buNone/>
            </a:pPr>
            <a:r>
              <a:rPr lang="en-US" dirty="0" smtClean="0">
                <a:solidFill>
                  <a:srgbClr val="A40013"/>
                </a:solidFill>
              </a:rPr>
              <a:t>Do </a:t>
            </a:r>
            <a:r>
              <a:rPr lang="en-US" dirty="0">
                <a:solidFill>
                  <a:srgbClr val="A40013"/>
                </a:solidFill>
              </a:rPr>
              <a:t>the my text contain the content and information I want my students to learn</a:t>
            </a:r>
            <a:r>
              <a:rPr lang="en-US" dirty="0" smtClean="0">
                <a:solidFill>
                  <a:srgbClr val="A40013"/>
                </a:solidFill>
              </a:rPr>
              <a:t>?</a:t>
            </a:r>
          </a:p>
          <a:p>
            <a:pPr marL="411480" lvl="1" indent="0">
              <a:buNone/>
            </a:pPr>
            <a:endParaRPr lang="en-US" sz="2300" dirty="0">
              <a:solidFill>
                <a:srgbClr val="A40013"/>
              </a:solidFill>
            </a:endParaRPr>
          </a:p>
          <a:p>
            <a:r>
              <a:rPr lang="en-US" dirty="0">
                <a:solidFill>
                  <a:srgbClr val="2B142D"/>
                </a:solidFill>
              </a:rPr>
              <a:t>Reading, writing and speaking grounded in evidence from the text, both literary and informational</a:t>
            </a:r>
          </a:p>
          <a:p>
            <a:pPr marL="411480" lvl="1" indent="0">
              <a:buNone/>
            </a:pPr>
            <a:r>
              <a:rPr lang="en-US" sz="2100" dirty="0">
                <a:solidFill>
                  <a:srgbClr val="A40013"/>
                </a:solidFill>
              </a:rPr>
              <a:t>Will students engage in multiple readings of a central text?</a:t>
            </a:r>
          </a:p>
          <a:p>
            <a:pPr marL="411480" lvl="1" indent="0">
              <a:buNone/>
            </a:pPr>
            <a:r>
              <a:rPr lang="en-US" sz="2100" dirty="0">
                <a:solidFill>
                  <a:srgbClr val="A40013"/>
                </a:solidFill>
              </a:rPr>
              <a:t>What text-dependent questions will guide student reading and discussion</a:t>
            </a:r>
            <a:r>
              <a:rPr lang="en-US" sz="2100" dirty="0" smtClean="0">
                <a:solidFill>
                  <a:srgbClr val="A40013"/>
                </a:solidFill>
              </a:rPr>
              <a:t>?</a:t>
            </a:r>
          </a:p>
          <a:p>
            <a:pPr marL="411480" lvl="1" indent="0">
              <a:buNone/>
            </a:pPr>
            <a:endParaRPr lang="en-US" sz="2500" dirty="0">
              <a:solidFill>
                <a:srgbClr val="A40013"/>
              </a:solidFill>
            </a:endParaRPr>
          </a:p>
          <a:p>
            <a:r>
              <a:rPr lang="en-US" dirty="0">
                <a:solidFill>
                  <a:srgbClr val="2B142D"/>
                </a:solidFill>
              </a:rPr>
              <a:t>Regular practice with complex text and its academic language.</a:t>
            </a:r>
          </a:p>
          <a:p>
            <a:pPr marL="411480" lvl="1" indent="0">
              <a:buNone/>
            </a:pPr>
            <a:r>
              <a:rPr lang="en-US" sz="2100" dirty="0">
                <a:solidFill>
                  <a:srgbClr val="A40013"/>
                </a:solidFill>
              </a:rPr>
              <a:t>How will students organize and use information from texts?</a:t>
            </a:r>
          </a:p>
        </p:txBody>
      </p:sp>
      <p:sp>
        <p:nvSpPr>
          <p:cNvPr id="4" name="Slide Number Placeholder 4"/>
          <p:cNvSpPr>
            <a:spLocks noGrp="1"/>
          </p:cNvSpPr>
          <p:nvPr>
            <p:ph type="sldNum" sz="quarter" idx="12"/>
          </p:nvPr>
        </p:nvSpPr>
        <p:spPr>
          <a:xfrm>
            <a:off x="8531788" y="5648960"/>
            <a:ext cx="548640" cy="396240"/>
          </a:xfrm>
        </p:spPr>
        <p:txBody>
          <a:bodyPr/>
          <a:lstStyle/>
          <a:p>
            <a:fld id="{208248D7-8227-418E-87AE-C794F893F80A}" type="slidenum">
              <a:rPr lang="en-US" smtClean="0"/>
              <a:t>19</a:t>
            </a:fld>
            <a:endParaRPr lang="en-US"/>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1200" y="0"/>
            <a:ext cx="812800" cy="812800"/>
          </a:xfrm>
          <a:prstGeom prst="rect">
            <a:avLst/>
          </a:prstGeom>
        </p:spPr>
      </p:pic>
    </p:spTree>
    <p:extLst>
      <p:ext uri="{BB962C8B-B14F-4D97-AF65-F5344CB8AC3E}">
        <p14:creationId xmlns:p14="http://schemas.microsoft.com/office/powerpoint/2010/main" val="1243902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2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08248D7-8227-418E-87AE-C794F893F80A}" type="slidenum">
              <a:rPr lang="en-US" smtClean="0"/>
              <a:t>2</a:t>
            </a:fld>
            <a:endParaRPr lang="en-US"/>
          </a:p>
        </p:txBody>
      </p:sp>
      <p:pic>
        <p:nvPicPr>
          <p:cNvPr id="9" name="Content Placeholder 8" descr="Screen shot 2012-10-01 at 6.23.21 AM.png"/>
          <p:cNvPicPr>
            <a:picLocks noGrp="1" noChangeAspect="1"/>
          </p:cNvPicPr>
          <p:nvPr>
            <p:ph idx="1"/>
          </p:nvPr>
        </p:nvPicPr>
        <p:blipFill>
          <a:blip r:embed="rId5">
            <a:extLst>
              <a:ext uri="{28A0092B-C50C-407E-A947-70E740481C1C}">
                <a14:useLocalDpi xmlns:a14="http://schemas.microsoft.com/office/drawing/2010/main" val="0"/>
              </a:ext>
            </a:extLst>
          </a:blip>
          <a:srcRect l="-31334" r="-31334"/>
          <a:stretch>
            <a:fillRect/>
          </a:stretch>
        </p:blipFill>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266" y="228600"/>
            <a:ext cx="812800" cy="812800"/>
          </a:xfrm>
          <a:prstGeom prst="rect">
            <a:avLst/>
          </a:prstGeom>
        </p:spPr>
      </p:pic>
      <p:sp>
        <p:nvSpPr>
          <p:cNvPr id="4" name="Title 3"/>
          <p:cNvSpPr>
            <a:spLocks noGrp="1"/>
          </p:cNvSpPr>
          <p:nvPr>
            <p:ph type="title"/>
          </p:nvPr>
        </p:nvSpPr>
        <p:spPr/>
        <p:txBody>
          <a:bodyPr/>
          <a:lstStyle/>
          <a:p>
            <a:r>
              <a:rPr lang="en-US" b="1" dirty="0" smtClean="0"/>
              <a:t>4 sections of LDC</a:t>
            </a:r>
            <a:endParaRPr lang="en-US" b="1" dirty="0"/>
          </a:p>
        </p:txBody>
      </p:sp>
    </p:spTree>
    <p:extLst>
      <p:ext uri="{BB962C8B-B14F-4D97-AF65-F5344CB8AC3E}">
        <p14:creationId xmlns:p14="http://schemas.microsoft.com/office/powerpoint/2010/main" val="1726259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MoneyTre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75672" y="267891"/>
            <a:ext cx="3127623" cy="336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Content Placeholder 2"/>
          <p:cNvSpPr>
            <a:spLocks noGrp="1"/>
          </p:cNvSpPr>
          <p:nvPr>
            <p:ph idx="1"/>
          </p:nvPr>
        </p:nvSpPr>
        <p:spPr>
          <a:xfrm>
            <a:off x="76200" y="3505200"/>
            <a:ext cx="8228707" cy="2923356"/>
          </a:xfrm>
        </p:spPr>
        <p:txBody>
          <a:bodyPr/>
          <a:lstStyle/>
          <a:p>
            <a:pPr marL="0" indent="0">
              <a:spcAft>
                <a:spcPts val="1204"/>
              </a:spcAft>
              <a:buNone/>
            </a:pPr>
            <a:r>
              <a:rPr lang="en-US" sz="2400" b="1" dirty="0">
                <a:solidFill>
                  <a:srgbClr val="2B142D"/>
                </a:solidFill>
                <a:latin typeface="Arial" charset="0"/>
                <a:cs typeface="Arial" charset="0"/>
              </a:rPr>
              <a:t>What combination of market and command systems do you believe creates an ideal mixed economy?  After reading informational and opinion texts, write an essay that addresses the question and supports your position with evidence from the texts. Be sure to acknowledge competing views.</a:t>
            </a:r>
          </a:p>
        </p:txBody>
      </p:sp>
      <p:sp>
        <p:nvSpPr>
          <p:cNvPr id="6" name="Slide Number Placeholder 4"/>
          <p:cNvSpPr>
            <a:spLocks noGrp="1"/>
          </p:cNvSpPr>
          <p:nvPr>
            <p:ph type="sldNum" sz="quarter" idx="12"/>
          </p:nvPr>
        </p:nvSpPr>
        <p:spPr>
          <a:xfrm>
            <a:off x="8531788" y="5648960"/>
            <a:ext cx="548640" cy="396240"/>
          </a:xfrm>
        </p:spPr>
        <p:txBody>
          <a:bodyPr/>
          <a:lstStyle/>
          <a:p>
            <a:fld id="{208248D7-8227-418E-87AE-C794F893F80A}" type="slidenum">
              <a:rPr lang="en-US" smtClean="0"/>
              <a:t>20</a:t>
            </a:fld>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228600"/>
            <a:ext cx="812800" cy="812800"/>
          </a:xfrm>
          <a:prstGeom prst="rect">
            <a:avLst/>
          </a:prstGeom>
        </p:spPr>
      </p:pic>
      <p:sp>
        <p:nvSpPr>
          <p:cNvPr id="8" name="Title 1"/>
          <p:cNvSpPr>
            <a:spLocks noGrp="1"/>
          </p:cNvSpPr>
          <p:nvPr>
            <p:ph type="title"/>
          </p:nvPr>
        </p:nvSpPr>
        <p:spPr>
          <a:xfrm>
            <a:off x="76200" y="76200"/>
            <a:ext cx="8228707" cy="1066800"/>
          </a:xfrm>
        </p:spPr>
        <p:txBody>
          <a:bodyPr/>
          <a:lstStyle/>
          <a:p>
            <a:pPr eaLnBrk="1" hangingPunct="1"/>
            <a:r>
              <a:rPr lang="en-US" sz="2400" b="1" dirty="0">
                <a:solidFill>
                  <a:srgbClr val="000000"/>
                </a:solidFill>
                <a:latin typeface="Arial Black" charset="0"/>
                <a:cs typeface="Helvetica Light" charset="0"/>
              </a:rPr>
              <a:t>COMPARING ECONOMIC SYSTEMS MODULE </a:t>
            </a:r>
            <a:br>
              <a:rPr lang="en-US" sz="2400" b="1" dirty="0">
                <a:solidFill>
                  <a:srgbClr val="000000"/>
                </a:solidFill>
                <a:latin typeface="Arial Black" charset="0"/>
                <a:cs typeface="Helvetica Light" charset="0"/>
              </a:rPr>
            </a:br>
            <a:r>
              <a:rPr lang="en-US" sz="2000" b="1" i="1" dirty="0">
                <a:solidFill>
                  <a:srgbClr val="000000"/>
                </a:solidFill>
                <a:latin typeface="Arial Rounded MT Bold" charset="0"/>
                <a:cs typeface="Helvetica Light" charset="0"/>
              </a:rPr>
              <a:t>Teaching Task</a:t>
            </a:r>
          </a:p>
        </p:txBody>
      </p:sp>
    </p:spTree>
    <p:extLst>
      <p:ext uri="{BB962C8B-B14F-4D97-AF65-F5344CB8AC3E}">
        <p14:creationId xmlns:p14="http://schemas.microsoft.com/office/powerpoint/2010/main" val="3146198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382000" cy="1116106"/>
          </a:xfrm>
        </p:spPr>
        <p:txBody>
          <a:bodyPr/>
          <a:lstStyle/>
          <a:p>
            <a:r>
              <a:rPr lang="en-US" b="1" dirty="0" smtClean="0">
                <a:solidFill>
                  <a:srgbClr val="000000"/>
                </a:solidFill>
              </a:rPr>
              <a:t>What Instruction?</a:t>
            </a:r>
            <a:br>
              <a:rPr lang="en-US" b="1" dirty="0" smtClean="0">
                <a:solidFill>
                  <a:srgbClr val="000000"/>
                </a:solidFill>
              </a:rPr>
            </a:br>
            <a:r>
              <a:rPr lang="en-US" sz="2200" b="1" dirty="0">
                <a:solidFill>
                  <a:srgbClr val="000000"/>
                </a:solidFill>
              </a:rPr>
              <a:t>Knowing the complexity, qualities, and content of texts helps teachers:</a:t>
            </a:r>
            <a:endParaRPr lang="en-US" b="1" dirty="0">
              <a:solidFill>
                <a:srgbClr val="000000"/>
              </a:solidFill>
            </a:endParaRPr>
          </a:p>
        </p:txBody>
      </p:sp>
      <p:sp>
        <p:nvSpPr>
          <p:cNvPr id="3" name="Content Placeholder 2"/>
          <p:cNvSpPr>
            <a:spLocks noGrp="1"/>
          </p:cNvSpPr>
          <p:nvPr>
            <p:ph idx="1"/>
          </p:nvPr>
        </p:nvSpPr>
        <p:spPr>
          <a:xfrm>
            <a:off x="498475" y="1752600"/>
            <a:ext cx="7556313" cy="4501752"/>
          </a:xfrm>
        </p:spPr>
        <p:txBody>
          <a:bodyPr>
            <a:normAutofit fontScale="92500" lnSpcReduction="20000"/>
          </a:bodyPr>
          <a:lstStyle/>
          <a:p>
            <a:r>
              <a:rPr lang="en-US" b="1" u="sng" dirty="0">
                <a:solidFill>
                  <a:srgbClr val="2B142D"/>
                </a:solidFill>
              </a:rPr>
              <a:t>Design a rigorous Reading Process:</a:t>
            </a:r>
          </a:p>
          <a:p>
            <a:pPr marL="411480" lvl="1" indent="0">
              <a:buNone/>
            </a:pPr>
            <a:r>
              <a:rPr lang="en-US" dirty="0" smtClean="0">
                <a:solidFill>
                  <a:srgbClr val="A40013"/>
                </a:solidFill>
              </a:rPr>
              <a:t>What texts will be read as a class?</a:t>
            </a:r>
          </a:p>
          <a:p>
            <a:pPr marL="411480" lvl="1" indent="0">
              <a:buNone/>
            </a:pPr>
            <a:r>
              <a:rPr lang="en-US" dirty="0" smtClean="0">
                <a:solidFill>
                  <a:srgbClr val="A40013"/>
                </a:solidFill>
              </a:rPr>
              <a:t>What text-dependent questions will guide class discussions?</a:t>
            </a:r>
          </a:p>
          <a:p>
            <a:pPr marL="411480" lvl="1" indent="0">
              <a:buNone/>
            </a:pPr>
            <a:r>
              <a:rPr lang="en-US" dirty="0" smtClean="0">
                <a:solidFill>
                  <a:srgbClr val="A40013"/>
                </a:solidFill>
              </a:rPr>
              <a:t>How many days will be spent on in-class reading?</a:t>
            </a:r>
          </a:p>
          <a:p>
            <a:pPr marL="411480" lvl="1" indent="0">
              <a:buNone/>
            </a:pPr>
            <a:r>
              <a:rPr lang="en-US" dirty="0" smtClean="0">
                <a:solidFill>
                  <a:srgbClr val="A40013"/>
                </a:solidFill>
              </a:rPr>
              <a:t>What texts can be read independently? In small groups or pairs?</a:t>
            </a:r>
          </a:p>
          <a:p>
            <a:pPr marL="411480" lvl="1" indent="0">
              <a:buNone/>
            </a:pPr>
            <a:r>
              <a:rPr lang="en-US" dirty="0" smtClean="0">
                <a:solidFill>
                  <a:srgbClr val="A40013"/>
                </a:solidFill>
              </a:rPr>
              <a:t>What reading can be assigned for homework?</a:t>
            </a:r>
          </a:p>
          <a:p>
            <a:pPr marL="411480" lvl="1" indent="0">
              <a:buNone/>
            </a:pPr>
            <a:endParaRPr lang="en-US" dirty="0" smtClean="0">
              <a:solidFill>
                <a:srgbClr val="A40013"/>
              </a:solidFill>
            </a:endParaRPr>
          </a:p>
          <a:p>
            <a:r>
              <a:rPr lang="en-US" b="1" u="sng" dirty="0">
                <a:solidFill>
                  <a:srgbClr val="2B142D"/>
                </a:solidFill>
              </a:rPr>
              <a:t>Inform the Transition to Writing:</a:t>
            </a:r>
          </a:p>
          <a:p>
            <a:pPr marL="411480" lvl="1" indent="0">
              <a:buNone/>
            </a:pPr>
            <a:r>
              <a:rPr lang="en-US" dirty="0" smtClean="0">
                <a:solidFill>
                  <a:srgbClr val="A40013"/>
                </a:solidFill>
              </a:rPr>
              <a:t>How does the reading relate to the question/prompt in the teaching task?</a:t>
            </a:r>
          </a:p>
          <a:p>
            <a:pPr marL="411480" lvl="1" indent="0">
              <a:buNone/>
            </a:pPr>
            <a:r>
              <a:rPr lang="en-US" dirty="0" smtClean="0">
                <a:solidFill>
                  <a:srgbClr val="A40013"/>
                </a:solidFill>
              </a:rPr>
              <a:t>What information that students have gathered is most relevant? Credible?</a:t>
            </a:r>
          </a:p>
          <a:p>
            <a:pPr marL="411480" lvl="1" indent="0">
              <a:buNone/>
            </a:pPr>
            <a:r>
              <a:rPr lang="en-US" dirty="0" smtClean="0">
                <a:solidFill>
                  <a:srgbClr val="A40013"/>
                </a:solidFill>
              </a:rPr>
              <a:t>How will students organize this information?</a:t>
            </a:r>
            <a:endParaRPr lang="en-US" dirty="0">
              <a:solidFill>
                <a:srgbClr val="A40013"/>
              </a:solidFill>
            </a:endParaRPr>
          </a:p>
          <a:p>
            <a:pPr marL="411480" lvl="1" indent="0">
              <a:buNone/>
            </a:pPr>
            <a:r>
              <a:rPr lang="en-US" dirty="0">
                <a:solidFill>
                  <a:srgbClr val="A40013"/>
                </a:solidFill>
              </a:rPr>
              <a:t>What </a:t>
            </a:r>
            <a:r>
              <a:rPr lang="en-US" dirty="0" smtClean="0">
                <a:solidFill>
                  <a:srgbClr val="A40013"/>
                </a:solidFill>
              </a:rPr>
              <a:t>can be learned about effective and ineffective writing from our reading?</a:t>
            </a:r>
            <a:endParaRPr lang="en-US" dirty="0">
              <a:solidFill>
                <a:srgbClr val="A40013"/>
              </a:solidFill>
            </a:endParaRPr>
          </a:p>
          <a:p>
            <a:pPr lvl="1"/>
            <a:endParaRPr lang="en-US" dirty="0">
              <a:solidFill>
                <a:srgbClr val="2B142D"/>
              </a:solidFill>
            </a:endParaRPr>
          </a:p>
        </p:txBody>
      </p:sp>
      <p:sp>
        <p:nvSpPr>
          <p:cNvPr id="4" name="Slide Number Placeholder 4"/>
          <p:cNvSpPr>
            <a:spLocks noGrp="1"/>
          </p:cNvSpPr>
          <p:nvPr>
            <p:ph type="sldNum" sz="quarter" idx="12"/>
          </p:nvPr>
        </p:nvSpPr>
        <p:spPr>
          <a:xfrm>
            <a:off x="8531788" y="5648960"/>
            <a:ext cx="548640" cy="396240"/>
          </a:xfrm>
        </p:spPr>
        <p:txBody>
          <a:bodyPr/>
          <a:lstStyle/>
          <a:p>
            <a:fld id="{208248D7-8227-418E-87AE-C794F893F80A}" type="slidenum">
              <a:rPr lang="en-US" smtClean="0"/>
              <a:t>21</a:t>
            </a:fld>
            <a:endParaRPr lang="en-US"/>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0880" y="228600"/>
            <a:ext cx="812800" cy="812800"/>
          </a:xfrm>
          <a:prstGeom prst="rect">
            <a:avLst/>
          </a:prstGeom>
        </p:spPr>
      </p:pic>
    </p:spTree>
    <p:extLst>
      <p:ext uri="{BB962C8B-B14F-4D97-AF65-F5344CB8AC3E}">
        <p14:creationId xmlns:p14="http://schemas.microsoft.com/office/powerpoint/2010/main" val="34599844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56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encrypted-tbn3.google.com/images?q=tbn:ANd9GcT-pkovVC7liV0CtQDBO4cjHbYGETZbAV6_Zrj_7arhfQspR9m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57200"/>
            <a:ext cx="6477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228600"/>
            <a:ext cx="812800" cy="812800"/>
          </a:xfrm>
          <a:prstGeom prst="rect">
            <a:avLst/>
          </a:prstGeom>
        </p:spPr>
      </p:pic>
      <p:sp>
        <p:nvSpPr>
          <p:cNvPr id="10" name="Slide Number Placeholder 4"/>
          <p:cNvSpPr>
            <a:spLocks noGrp="1"/>
          </p:cNvSpPr>
          <p:nvPr>
            <p:ph type="sldNum" sz="quarter" idx="12"/>
          </p:nvPr>
        </p:nvSpPr>
        <p:spPr>
          <a:xfrm>
            <a:off x="8531788" y="5648960"/>
            <a:ext cx="548640" cy="396240"/>
          </a:xfrm>
        </p:spPr>
        <p:txBody>
          <a:bodyPr/>
          <a:lstStyle/>
          <a:p>
            <a:fld id="{208248D7-8227-418E-87AE-C794F893F80A}" type="slidenum">
              <a:rPr lang="en-US" sz="1800" smtClean="0"/>
              <a:t>22</a:t>
            </a:fld>
            <a:endParaRPr lang="en-US" sz="1800" dirty="0"/>
          </a:p>
        </p:txBody>
      </p:sp>
      <p:sp>
        <p:nvSpPr>
          <p:cNvPr id="4" name="TextBox 3"/>
          <p:cNvSpPr txBox="1"/>
          <p:nvPr/>
        </p:nvSpPr>
        <p:spPr>
          <a:xfrm>
            <a:off x="304800" y="4796213"/>
            <a:ext cx="7086481" cy="1754327"/>
          </a:xfrm>
          <a:prstGeom prst="rect">
            <a:avLst/>
          </a:prstGeom>
          <a:noFill/>
        </p:spPr>
        <p:txBody>
          <a:bodyPr wrap="square" rtlCol="0">
            <a:spAutoFit/>
          </a:bodyPr>
          <a:lstStyle/>
          <a:p>
            <a:r>
              <a:rPr lang="en-US" dirty="0" smtClean="0"/>
              <a:t>Sources:</a:t>
            </a:r>
          </a:p>
          <a:p>
            <a:pPr marL="342900" indent="-342900">
              <a:buAutoNum type="arabicPeriod"/>
            </a:pPr>
            <a:r>
              <a:rPr lang="en-US" dirty="0" smtClean="0"/>
              <a:t>Comparing Economic Systems Module, Kathy </a:t>
            </a:r>
            <a:r>
              <a:rPr lang="en-US" dirty="0" err="1" smtClean="0"/>
              <a:t>Theibes</a:t>
            </a:r>
            <a:endParaRPr lang="en-US" dirty="0" smtClean="0"/>
          </a:p>
          <a:p>
            <a:pPr marL="342900" indent="-342900">
              <a:buAutoNum type="arabicPeriod"/>
            </a:pPr>
            <a:r>
              <a:rPr lang="en-US" dirty="0" smtClean="0"/>
              <a:t>Appendix A of the Common Core State Standards for ELA/Literacy</a:t>
            </a:r>
          </a:p>
          <a:p>
            <a:pPr marL="342900" indent="-342900">
              <a:buAutoNum type="arabicPeriod"/>
            </a:pPr>
            <a:r>
              <a:rPr lang="en-US" dirty="0" smtClean="0"/>
              <a:t>Supplemental Information for Appendix A of the Common Core State Standards for ELA and Literacy: New Research on Text Complexity</a:t>
            </a:r>
          </a:p>
          <a:p>
            <a:endParaRPr lang="en-US" dirty="0"/>
          </a:p>
        </p:txBody>
      </p:sp>
    </p:spTree>
    <p:extLst>
      <p:ext uri="{BB962C8B-B14F-4D97-AF65-F5344CB8AC3E}">
        <p14:creationId xmlns:p14="http://schemas.microsoft.com/office/powerpoint/2010/main" val="2834242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AutoShape 7"/>
          <p:cNvSpPr>
            <a:spLocks/>
          </p:cNvSpPr>
          <p:nvPr/>
        </p:nvSpPr>
        <p:spPr bwMode="auto">
          <a:xfrm>
            <a:off x="1558231" y="4328145"/>
            <a:ext cx="5466085" cy="153925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21600"/>
                </a:moveTo>
                <a:lnTo>
                  <a:pt x="10800" y="0"/>
                </a:lnTo>
                <a:lnTo>
                  <a:pt x="21600" y="21600"/>
                </a:lnTo>
                <a:lnTo>
                  <a:pt x="0" y="21600"/>
                </a:lnTo>
                <a:close/>
              </a:path>
            </a:pathLst>
          </a:custGeom>
          <a:solidFill>
            <a:schemeClr val="accent3"/>
          </a:solidFill>
          <a:ln w="13546" cap="flat" cmpd="sng">
            <a:solidFill>
              <a:srgbClr val="FE952D"/>
            </a:solidFill>
            <a:prstDash val="solid"/>
            <a:miter lim="0"/>
            <a:headEnd/>
            <a:tailEnd/>
          </a:ln>
          <a:effectLst>
            <a:outerShdw blurRad="63500" dist="23000" dir="5400000" algn="ctr" rotWithShape="0">
              <a:srgbClr val="808080">
                <a:alpha val="34998"/>
              </a:srgbClr>
            </a:outerShdw>
          </a:effectLst>
        </p:spPr>
        <p:txBody>
          <a:bodyPr lIns="50798" tIns="50798" rIns="50798" bIns="50798" anchor="ctr"/>
          <a:lstStyle/>
          <a:p>
            <a:pPr>
              <a:defRPr/>
            </a:pPr>
            <a:endParaRPr lang="en-US"/>
          </a:p>
        </p:txBody>
      </p:sp>
      <p:sp>
        <p:nvSpPr>
          <p:cNvPr id="18440" name="AutoShape 8"/>
          <p:cNvSpPr>
            <a:spLocks/>
          </p:cNvSpPr>
          <p:nvPr/>
        </p:nvSpPr>
        <p:spPr bwMode="auto">
          <a:xfrm rot="-7175447">
            <a:off x="2285912" y="3165140"/>
            <a:ext cx="5338837" cy="15303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21600"/>
                </a:moveTo>
                <a:lnTo>
                  <a:pt x="10800" y="0"/>
                </a:lnTo>
                <a:lnTo>
                  <a:pt x="21600" y="21600"/>
                </a:lnTo>
                <a:lnTo>
                  <a:pt x="0" y="21600"/>
                </a:lnTo>
                <a:close/>
              </a:path>
            </a:pathLst>
          </a:custGeom>
          <a:solidFill>
            <a:schemeClr val="bg2"/>
          </a:solidFill>
          <a:ln w="13546" cap="flat" cmpd="sng">
            <a:solidFill>
              <a:srgbClr val="FE952D"/>
            </a:solidFill>
            <a:prstDash val="solid"/>
            <a:miter lim="0"/>
            <a:headEnd/>
            <a:tailEnd/>
          </a:ln>
          <a:effectLst>
            <a:outerShdw blurRad="63500" dist="23000" dir="5400000" algn="ctr" rotWithShape="0">
              <a:srgbClr val="808080">
                <a:alpha val="34998"/>
              </a:srgbClr>
            </a:outerShdw>
          </a:effectLst>
        </p:spPr>
        <p:txBody>
          <a:bodyPr lIns="50798" tIns="50798" rIns="50798" bIns="50798" anchor="ctr"/>
          <a:lstStyle/>
          <a:p>
            <a:pPr>
              <a:defRPr/>
            </a:pPr>
            <a:endParaRPr lang="en-US"/>
          </a:p>
        </p:txBody>
      </p:sp>
      <p:sp>
        <p:nvSpPr>
          <p:cNvPr id="18441" name="AutoShape 9"/>
          <p:cNvSpPr>
            <a:spLocks/>
          </p:cNvSpPr>
          <p:nvPr/>
        </p:nvSpPr>
        <p:spPr bwMode="auto">
          <a:xfrm rot="7230189">
            <a:off x="923420" y="3124260"/>
            <a:ext cx="5338837" cy="160399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21600"/>
                </a:moveTo>
                <a:lnTo>
                  <a:pt x="10800" y="0"/>
                </a:lnTo>
                <a:lnTo>
                  <a:pt x="21600" y="21600"/>
                </a:lnTo>
                <a:lnTo>
                  <a:pt x="0" y="21600"/>
                </a:lnTo>
                <a:close/>
              </a:path>
            </a:pathLst>
          </a:custGeom>
          <a:solidFill>
            <a:schemeClr val="accent1"/>
          </a:solidFill>
          <a:ln w="13546" cap="flat" cmpd="sng">
            <a:solidFill>
              <a:srgbClr val="FE952D"/>
            </a:solidFill>
            <a:prstDash val="solid"/>
            <a:miter lim="0"/>
            <a:headEnd/>
            <a:tailEnd/>
          </a:ln>
          <a:effectLst>
            <a:outerShdw blurRad="63500" dist="23000" dir="5400000" algn="ctr" rotWithShape="0">
              <a:srgbClr val="808080">
                <a:alpha val="34998"/>
              </a:srgbClr>
            </a:outerShdw>
          </a:effectLst>
        </p:spPr>
        <p:txBody>
          <a:bodyPr lIns="50798" tIns="50798" rIns="50798" bIns="50798" anchor="ctr"/>
          <a:lstStyle/>
          <a:p>
            <a:pPr>
              <a:defRPr/>
            </a:pPr>
            <a:endParaRPr lang="en-US"/>
          </a:p>
        </p:txBody>
      </p:sp>
      <p:sp>
        <p:nvSpPr>
          <p:cNvPr id="19466" name="Rectangle 10"/>
          <p:cNvSpPr>
            <a:spLocks/>
          </p:cNvSpPr>
          <p:nvPr/>
        </p:nvSpPr>
        <p:spPr bwMode="auto">
          <a:xfrm rot="-1763145">
            <a:off x="1977422" y="4301255"/>
            <a:ext cx="2289349" cy="58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96" tIns="50798" rIns="88896" bIns="50798"/>
          <a:lstStyle/>
          <a:p>
            <a:pPr defTabSz="914145"/>
            <a:r>
              <a:rPr lang="en-US" sz="3200" b="1" dirty="0">
                <a:solidFill>
                  <a:srgbClr val="FFFFFF"/>
                </a:solidFill>
                <a:latin typeface="Arial" charset="0"/>
                <a:cs typeface="Arial" charset="0"/>
                <a:sym typeface="Arial" charset="0"/>
              </a:rPr>
              <a:t>Qualitative</a:t>
            </a:r>
            <a:endParaRPr lang="en-US" dirty="0"/>
          </a:p>
        </p:txBody>
      </p:sp>
      <p:sp>
        <p:nvSpPr>
          <p:cNvPr id="19467" name="Rectangle 11"/>
          <p:cNvSpPr>
            <a:spLocks/>
          </p:cNvSpPr>
          <p:nvPr/>
        </p:nvSpPr>
        <p:spPr bwMode="auto">
          <a:xfrm rot="1777717">
            <a:off x="4236671" y="4453368"/>
            <a:ext cx="2567285" cy="58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96" tIns="50798" rIns="88896" bIns="50798"/>
          <a:lstStyle/>
          <a:p>
            <a:pPr defTabSz="914145"/>
            <a:r>
              <a:rPr lang="en-US" sz="3200" b="1" dirty="0">
                <a:solidFill>
                  <a:srgbClr val="FFFFFF"/>
                </a:solidFill>
                <a:latin typeface="Arial" charset="0"/>
                <a:cs typeface="Arial" charset="0"/>
                <a:sym typeface="Arial" charset="0"/>
              </a:rPr>
              <a:t>Quantitative</a:t>
            </a:r>
            <a:endParaRPr lang="en-US" dirty="0"/>
          </a:p>
        </p:txBody>
      </p:sp>
      <p:sp>
        <p:nvSpPr>
          <p:cNvPr id="19468" name="Rectangle 12"/>
          <p:cNvSpPr>
            <a:spLocks/>
          </p:cNvSpPr>
          <p:nvPr/>
        </p:nvSpPr>
        <p:spPr bwMode="auto">
          <a:xfrm>
            <a:off x="2517057" y="5206305"/>
            <a:ext cx="3864322" cy="58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96" tIns="50798" rIns="88896" bIns="50798"/>
          <a:lstStyle/>
          <a:p>
            <a:pPr defTabSz="914145"/>
            <a:r>
              <a:rPr lang="en-US" sz="3200" b="1" dirty="0">
                <a:solidFill>
                  <a:srgbClr val="FFFFFF"/>
                </a:solidFill>
                <a:latin typeface="Arial" charset="0"/>
                <a:cs typeface="Arial" charset="0"/>
                <a:sym typeface="Arial" charset="0"/>
              </a:rPr>
              <a:t>Reader and Task</a:t>
            </a:r>
            <a:endParaRPr lang="en-US" dirty="0"/>
          </a:p>
        </p:txBody>
      </p:sp>
      <p:sp>
        <p:nvSpPr>
          <p:cNvPr id="19469" name="Rectangle 13"/>
          <p:cNvSpPr>
            <a:spLocks/>
          </p:cNvSpPr>
          <p:nvPr/>
        </p:nvSpPr>
        <p:spPr bwMode="auto">
          <a:xfrm>
            <a:off x="152400" y="267891"/>
            <a:ext cx="7773293" cy="60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96" tIns="50798" rIns="88896" bIns="50798" anchor="b"/>
          <a:lstStyle/>
          <a:p>
            <a:pPr defTabSz="914145"/>
            <a:r>
              <a:rPr lang="en-US" sz="3200" b="1" dirty="0">
                <a:latin typeface="+mj-lt"/>
                <a:cs typeface="Arial" charset="0"/>
                <a:sym typeface="Arial" charset="0"/>
              </a:rPr>
              <a:t>The Standards Model of Text Complexity</a:t>
            </a:r>
            <a:endParaRPr lang="en-US" sz="3200" dirty="0">
              <a:latin typeface="+mj-lt"/>
            </a:endParaRPr>
          </a:p>
        </p:txBody>
      </p:sp>
      <p:sp>
        <p:nvSpPr>
          <p:cNvPr id="19470" name="Rectangle 14"/>
          <p:cNvSpPr>
            <a:spLocks/>
          </p:cNvSpPr>
          <p:nvPr/>
        </p:nvSpPr>
        <p:spPr bwMode="auto">
          <a:xfrm>
            <a:off x="218777" y="1880816"/>
            <a:ext cx="3370957" cy="120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96" tIns="50798" rIns="88896" bIns="50798"/>
          <a:lstStyle/>
          <a:p>
            <a:pPr defTabSz="914145"/>
            <a:r>
              <a:rPr lang="en-US" sz="2400" dirty="0">
                <a:solidFill>
                  <a:schemeClr val="tx2"/>
                </a:solidFill>
                <a:latin typeface="Arial Rounded MT Bold" charset="0"/>
                <a:sym typeface="Arial Rounded MT Bold" charset="0"/>
              </a:rPr>
              <a:t>3 Dynamic and</a:t>
            </a:r>
            <a:endParaRPr lang="en-US" sz="2400" dirty="0">
              <a:solidFill>
                <a:schemeClr val="tx2"/>
              </a:solidFill>
              <a:latin typeface="Arial" charset="0"/>
              <a:cs typeface="Arial" charset="0"/>
              <a:sym typeface="Arial" charset="0"/>
            </a:endParaRPr>
          </a:p>
          <a:p>
            <a:pPr defTabSz="914145"/>
            <a:r>
              <a:rPr lang="en-US" sz="2400" dirty="0">
                <a:solidFill>
                  <a:schemeClr val="tx2"/>
                </a:solidFill>
                <a:latin typeface="Arial Rounded MT Bold" charset="0"/>
                <a:sym typeface="Arial Rounded MT Bold" charset="0"/>
              </a:rPr>
              <a:t>  Interdependent</a:t>
            </a:r>
            <a:endParaRPr lang="en-US" sz="2400" dirty="0">
              <a:solidFill>
                <a:schemeClr val="tx2"/>
              </a:solidFill>
              <a:latin typeface="Arial" charset="0"/>
              <a:cs typeface="Arial" charset="0"/>
              <a:sym typeface="Arial" charset="0"/>
            </a:endParaRPr>
          </a:p>
          <a:p>
            <a:pPr defTabSz="914145"/>
            <a:r>
              <a:rPr lang="en-US" sz="2400" dirty="0">
                <a:solidFill>
                  <a:schemeClr val="tx2"/>
                </a:solidFill>
                <a:latin typeface="Arial Rounded MT Bold" charset="0"/>
                <a:sym typeface="Arial Rounded MT Bold" charset="0"/>
              </a:rPr>
              <a:t>  Factors </a:t>
            </a:r>
            <a:endParaRPr lang="en-US" dirty="0">
              <a:solidFill>
                <a:schemeClr val="tx2"/>
              </a:solidFill>
            </a:endParaRPr>
          </a:p>
        </p:txBody>
      </p:sp>
      <p:sp>
        <p:nvSpPr>
          <p:cNvPr id="12" name="Slide Number Placeholder 4"/>
          <p:cNvSpPr>
            <a:spLocks noGrp="1"/>
          </p:cNvSpPr>
          <p:nvPr>
            <p:ph type="sldNum" sz="quarter" idx="12"/>
          </p:nvPr>
        </p:nvSpPr>
        <p:spPr>
          <a:xfrm>
            <a:off x="8531788" y="5648960"/>
            <a:ext cx="548640" cy="396240"/>
          </a:xfrm>
        </p:spPr>
        <p:txBody>
          <a:bodyPr/>
          <a:lstStyle/>
          <a:p>
            <a:fld id="{208248D7-8227-418E-87AE-C794F893F80A}" type="slidenum">
              <a:rPr lang="en-US" smtClean="0"/>
              <a:t>3</a:t>
            </a:fld>
            <a:endParaRPr lang="en-US"/>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228600"/>
            <a:ext cx="812800" cy="812800"/>
          </a:xfrm>
          <a:prstGeom prst="rect">
            <a:avLst/>
          </a:prstGeom>
        </p:spPr>
      </p:pic>
    </p:spTree>
    <p:extLst>
      <p:ext uri="{BB962C8B-B14F-4D97-AF65-F5344CB8AC3E}">
        <p14:creationId xmlns:p14="http://schemas.microsoft.com/office/powerpoint/2010/main" val="36452790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576"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118" y="321469"/>
            <a:ext cx="7769038" cy="1116106"/>
          </a:xfrm>
        </p:spPr>
        <p:txBody>
          <a:bodyPr/>
          <a:lstStyle/>
          <a:p>
            <a:r>
              <a:rPr lang="en-US" sz="4200" b="1" dirty="0"/>
              <a:t>Common Core Shifts: ELA/Literacy </a:t>
            </a:r>
          </a:p>
        </p:txBody>
      </p:sp>
      <p:sp>
        <p:nvSpPr>
          <p:cNvPr id="3" name="Content Placeholder 2"/>
          <p:cNvSpPr>
            <a:spLocks noGrp="1"/>
          </p:cNvSpPr>
          <p:nvPr>
            <p:ph idx="1"/>
          </p:nvPr>
        </p:nvSpPr>
        <p:spPr>
          <a:xfrm>
            <a:off x="392906" y="1875235"/>
            <a:ext cx="7858125" cy="4018359"/>
          </a:xfrm>
        </p:spPr>
        <p:txBody>
          <a:bodyPr>
            <a:noAutofit/>
          </a:bodyPr>
          <a:lstStyle/>
          <a:p>
            <a:r>
              <a:rPr lang="en-US" sz="2500" dirty="0"/>
              <a:t>Building knowledge through content rich non-fiction.</a:t>
            </a:r>
          </a:p>
          <a:p>
            <a:endParaRPr lang="en-US" sz="2500" dirty="0"/>
          </a:p>
          <a:p>
            <a:r>
              <a:rPr lang="en-US" sz="2500" dirty="0"/>
              <a:t>Reading, writing and speaking grounded in evidence from the text, both literary and informational</a:t>
            </a:r>
          </a:p>
          <a:p>
            <a:endParaRPr lang="en-US" sz="2500" dirty="0"/>
          </a:p>
          <a:p>
            <a:r>
              <a:rPr lang="en-US" sz="2500" dirty="0"/>
              <a:t>Regular practice with complex text and its academic language.</a:t>
            </a:r>
          </a:p>
        </p:txBody>
      </p:sp>
      <p:sp>
        <p:nvSpPr>
          <p:cNvPr id="4" name="Slide Number Placeholder 4"/>
          <p:cNvSpPr>
            <a:spLocks noGrp="1"/>
          </p:cNvSpPr>
          <p:nvPr>
            <p:ph type="sldNum" sz="quarter" idx="12"/>
          </p:nvPr>
        </p:nvSpPr>
        <p:spPr>
          <a:xfrm>
            <a:off x="8531788" y="5699760"/>
            <a:ext cx="548640" cy="396240"/>
          </a:xfrm>
        </p:spPr>
        <p:txBody>
          <a:bodyPr/>
          <a:lstStyle/>
          <a:p>
            <a:fld id="{208248D7-8227-418E-87AE-C794F893F80A}" type="slidenum">
              <a:rPr lang="en-US" smtClean="0"/>
              <a:t>4</a:t>
            </a:fld>
            <a:endParaRPr lang="en-US"/>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1200" y="152400"/>
            <a:ext cx="812800" cy="812800"/>
          </a:xfrm>
          <a:prstGeom prst="rect">
            <a:avLst/>
          </a:prstGeom>
        </p:spPr>
      </p:pic>
    </p:spTree>
    <p:extLst>
      <p:ext uri="{BB962C8B-B14F-4D97-AF65-F5344CB8AC3E}">
        <p14:creationId xmlns:p14="http://schemas.microsoft.com/office/powerpoint/2010/main" val="65349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173"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769038" cy="1339453"/>
          </a:xfrm>
        </p:spPr>
        <p:txBody>
          <a:bodyPr/>
          <a:lstStyle/>
          <a:p>
            <a:r>
              <a:rPr lang="en-US" sz="3800" b="1" dirty="0"/>
              <a:t>Knowing Your Texts Makes Shifts in Instruction Easier</a:t>
            </a:r>
          </a:p>
        </p:txBody>
      </p:sp>
      <p:sp>
        <p:nvSpPr>
          <p:cNvPr id="3" name="Content Placeholder 2"/>
          <p:cNvSpPr>
            <a:spLocks noGrp="1"/>
          </p:cNvSpPr>
          <p:nvPr>
            <p:ph idx="1"/>
          </p:nvPr>
        </p:nvSpPr>
        <p:spPr>
          <a:xfrm>
            <a:off x="76200" y="1670447"/>
            <a:ext cx="8305800" cy="5035153"/>
          </a:xfrm>
        </p:spPr>
        <p:txBody>
          <a:bodyPr>
            <a:noAutofit/>
          </a:bodyPr>
          <a:lstStyle/>
          <a:p>
            <a:r>
              <a:rPr lang="en-US" dirty="0">
                <a:solidFill>
                  <a:srgbClr val="2B142D"/>
                </a:solidFill>
              </a:rPr>
              <a:t>Building knowledge through content rich non-</a:t>
            </a:r>
            <a:r>
              <a:rPr lang="en-US" dirty="0" smtClean="0">
                <a:solidFill>
                  <a:srgbClr val="2B142D"/>
                </a:solidFill>
              </a:rPr>
              <a:t>fiction.</a:t>
            </a:r>
          </a:p>
          <a:p>
            <a:pPr marL="411480" lvl="1" indent="0">
              <a:buNone/>
            </a:pPr>
            <a:r>
              <a:rPr lang="en-US" dirty="0" smtClean="0">
                <a:solidFill>
                  <a:srgbClr val="A40013"/>
                </a:solidFill>
              </a:rPr>
              <a:t>Do </a:t>
            </a:r>
            <a:r>
              <a:rPr lang="en-US" dirty="0">
                <a:solidFill>
                  <a:srgbClr val="A40013"/>
                </a:solidFill>
              </a:rPr>
              <a:t>the my text contain the content and information I want my students to learn</a:t>
            </a:r>
            <a:r>
              <a:rPr lang="en-US" dirty="0" smtClean="0">
                <a:solidFill>
                  <a:srgbClr val="A40013"/>
                </a:solidFill>
              </a:rPr>
              <a:t>?</a:t>
            </a:r>
          </a:p>
          <a:p>
            <a:pPr marL="411480" lvl="1" indent="0">
              <a:buNone/>
            </a:pPr>
            <a:endParaRPr lang="en-US" sz="2300" dirty="0">
              <a:solidFill>
                <a:srgbClr val="A40013"/>
              </a:solidFill>
            </a:endParaRPr>
          </a:p>
          <a:p>
            <a:r>
              <a:rPr lang="en-US" dirty="0">
                <a:solidFill>
                  <a:srgbClr val="2B142D"/>
                </a:solidFill>
              </a:rPr>
              <a:t>Reading, writing and speaking grounded in evidence from the text, both literary and informational</a:t>
            </a:r>
          </a:p>
          <a:p>
            <a:pPr marL="411480" lvl="1" indent="0">
              <a:buNone/>
            </a:pPr>
            <a:r>
              <a:rPr lang="en-US" sz="2100" dirty="0" smtClean="0">
                <a:solidFill>
                  <a:srgbClr val="A40013"/>
                </a:solidFill>
              </a:rPr>
              <a:t>What </a:t>
            </a:r>
            <a:r>
              <a:rPr lang="en-US" sz="2100" dirty="0">
                <a:solidFill>
                  <a:srgbClr val="A40013"/>
                </a:solidFill>
              </a:rPr>
              <a:t>text-dependent questions will guide student reading and discussion</a:t>
            </a:r>
            <a:r>
              <a:rPr lang="en-US" sz="2100" dirty="0" smtClean="0">
                <a:solidFill>
                  <a:srgbClr val="A40013"/>
                </a:solidFill>
              </a:rPr>
              <a:t>?</a:t>
            </a:r>
          </a:p>
          <a:p>
            <a:pPr marL="411480" lvl="1" indent="0">
              <a:buNone/>
            </a:pPr>
            <a:endParaRPr lang="en-US" sz="2500" dirty="0">
              <a:solidFill>
                <a:srgbClr val="A40013"/>
              </a:solidFill>
            </a:endParaRPr>
          </a:p>
          <a:p>
            <a:r>
              <a:rPr lang="en-US" dirty="0">
                <a:solidFill>
                  <a:srgbClr val="2B142D"/>
                </a:solidFill>
              </a:rPr>
              <a:t>Regular practice with complex text and its academic </a:t>
            </a:r>
            <a:r>
              <a:rPr lang="en-US" dirty="0" smtClean="0">
                <a:solidFill>
                  <a:srgbClr val="2B142D"/>
                </a:solidFill>
              </a:rPr>
              <a:t>language.</a:t>
            </a:r>
          </a:p>
          <a:p>
            <a:pPr marL="114300" indent="0">
              <a:buNone/>
            </a:pPr>
            <a:r>
              <a:rPr lang="en-US" sz="2100" dirty="0" smtClean="0">
                <a:solidFill>
                  <a:srgbClr val="2B142D"/>
                </a:solidFill>
              </a:rPr>
              <a:t>     </a:t>
            </a:r>
            <a:r>
              <a:rPr lang="en-US" sz="2100" dirty="0" smtClean="0">
                <a:solidFill>
                  <a:srgbClr val="A40013"/>
                </a:solidFill>
              </a:rPr>
              <a:t>Will </a:t>
            </a:r>
            <a:r>
              <a:rPr lang="en-US" sz="2100" dirty="0">
                <a:solidFill>
                  <a:srgbClr val="A40013"/>
                </a:solidFill>
              </a:rPr>
              <a:t>students engage in multiple readings of a central text?</a:t>
            </a:r>
          </a:p>
          <a:p>
            <a:pPr marL="411480" lvl="1" indent="0">
              <a:buNone/>
            </a:pPr>
            <a:r>
              <a:rPr lang="en-US" sz="2100" dirty="0" smtClean="0">
                <a:solidFill>
                  <a:srgbClr val="A40013"/>
                </a:solidFill>
              </a:rPr>
              <a:t>How </a:t>
            </a:r>
            <a:r>
              <a:rPr lang="en-US" sz="2100" dirty="0">
                <a:solidFill>
                  <a:srgbClr val="A40013"/>
                </a:solidFill>
              </a:rPr>
              <a:t>will students organize and use information from texts?</a:t>
            </a:r>
          </a:p>
        </p:txBody>
      </p:sp>
      <p:sp>
        <p:nvSpPr>
          <p:cNvPr id="4" name="Slide Number Placeholder 4"/>
          <p:cNvSpPr>
            <a:spLocks noGrp="1"/>
          </p:cNvSpPr>
          <p:nvPr>
            <p:ph type="sldNum" sz="quarter" idx="12"/>
          </p:nvPr>
        </p:nvSpPr>
        <p:spPr>
          <a:xfrm>
            <a:off x="8531788" y="5648960"/>
            <a:ext cx="548640" cy="396240"/>
          </a:xfrm>
        </p:spPr>
        <p:txBody>
          <a:bodyPr/>
          <a:lstStyle/>
          <a:p>
            <a:fld id="{208248D7-8227-418E-87AE-C794F893F80A}" type="slidenum">
              <a:rPr lang="en-US" smtClean="0"/>
              <a:t>5</a:t>
            </a:fld>
            <a:endParaRPr lang="en-US"/>
          </a:p>
        </p:txBody>
      </p:sp>
      <p:pic>
        <p:nvPicPr>
          <p:cNvPr id="14" name="Sound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1200" y="152400"/>
            <a:ext cx="812800" cy="812800"/>
          </a:xfrm>
          <a:prstGeom prst="rect">
            <a:avLst/>
          </a:prstGeom>
        </p:spPr>
      </p:pic>
    </p:spTree>
    <p:extLst>
      <p:ext uri="{BB962C8B-B14F-4D97-AF65-F5344CB8AC3E}">
        <p14:creationId xmlns:p14="http://schemas.microsoft.com/office/powerpoint/2010/main" val="4134285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18"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MoneyTre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75672" y="267891"/>
            <a:ext cx="3127623" cy="336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89" name="Title 1"/>
          <p:cNvSpPr>
            <a:spLocks noGrp="1"/>
          </p:cNvSpPr>
          <p:nvPr>
            <p:ph type="title"/>
          </p:nvPr>
        </p:nvSpPr>
        <p:spPr>
          <a:xfrm>
            <a:off x="76200" y="76200"/>
            <a:ext cx="8228707" cy="1066800"/>
          </a:xfrm>
        </p:spPr>
        <p:txBody>
          <a:bodyPr/>
          <a:lstStyle/>
          <a:p>
            <a:pPr eaLnBrk="1" hangingPunct="1"/>
            <a:r>
              <a:rPr lang="en-US" sz="2400" b="1" dirty="0">
                <a:solidFill>
                  <a:srgbClr val="000000"/>
                </a:solidFill>
                <a:latin typeface="Arial Black" charset="0"/>
                <a:cs typeface="Helvetica Light" charset="0"/>
              </a:rPr>
              <a:t>COMPARING ECONOMIC SYSTEMS MODULE </a:t>
            </a:r>
            <a:br>
              <a:rPr lang="en-US" sz="2400" b="1" dirty="0">
                <a:solidFill>
                  <a:srgbClr val="000000"/>
                </a:solidFill>
                <a:latin typeface="Arial Black" charset="0"/>
                <a:cs typeface="Helvetica Light" charset="0"/>
              </a:rPr>
            </a:br>
            <a:r>
              <a:rPr lang="en-US" sz="2000" b="1" i="1" dirty="0">
                <a:solidFill>
                  <a:srgbClr val="000000"/>
                </a:solidFill>
                <a:latin typeface="Arial Rounded MT Bold" charset="0"/>
                <a:cs typeface="Helvetica Light" charset="0"/>
              </a:rPr>
              <a:t>Teaching Task</a:t>
            </a:r>
          </a:p>
        </p:txBody>
      </p:sp>
      <p:sp>
        <p:nvSpPr>
          <p:cNvPr id="37890" name="Content Placeholder 2"/>
          <p:cNvSpPr>
            <a:spLocks noGrp="1"/>
          </p:cNvSpPr>
          <p:nvPr>
            <p:ph idx="1"/>
          </p:nvPr>
        </p:nvSpPr>
        <p:spPr>
          <a:xfrm>
            <a:off x="152400" y="3581400"/>
            <a:ext cx="8228707" cy="2923356"/>
          </a:xfrm>
        </p:spPr>
        <p:txBody>
          <a:bodyPr/>
          <a:lstStyle/>
          <a:p>
            <a:pPr marL="0" indent="0">
              <a:spcAft>
                <a:spcPts val="1204"/>
              </a:spcAft>
              <a:buNone/>
            </a:pPr>
            <a:r>
              <a:rPr lang="en-US" sz="2400" b="1" dirty="0">
                <a:solidFill>
                  <a:srgbClr val="2B142D"/>
                </a:solidFill>
                <a:latin typeface="Arial" charset="0"/>
                <a:cs typeface="Arial" charset="0"/>
              </a:rPr>
              <a:t>What combination of market and command systems do you believe creates an ideal mixed economy? </a:t>
            </a:r>
            <a:r>
              <a:rPr lang="en-US" sz="2400" b="1" dirty="0" smtClean="0">
                <a:solidFill>
                  <a:srgbClr val="2B142D"/>
                </a:solidFill>
                <a:latin typeface="Arial" charset="0"/>
                <a:cs typeface="Arial" charset="0"/>
              </a:rPr>
              <a:t>After </a:t>
            </a:r>
            <a:r>
              <a:rPr lang="en-US" sz="2400" b="1" dirty="0">
                <a:solidFill>
                  <a:srgbClr val="2B142D"/>
                </a:solidFill>
                <a:latin typeface="Arial" charset="0"/>
                <a:cs typeface="Arial" charset="0"/>
              </a:rPr>
              <a:t>reading informational and opinion texts, write an essay that addresses the question and supports your position with evidence from the texts. Be sure to acknowledge competing views.</a:t>
            </a:r>
          </a:p>
        </p:txBody>
      </p:sp>
      <p:sp>
        <p:nvSpPr>
          <p:cNvPr id="6" name="Slide Number Placeholder 4"/>
          <p:cNvSpPr>
            <a:spLocks noGrp="1"/>
          </p:cNvSpPr>
          <p:nvPr>
            <p:ph type="sldNum" sz="quarter" idx="12"/>
          </p:nvPr>
        </p:nvSpPr>
        <p:spPr>
          <a:xfrm>
            <a:off x="8531788" y="5648960"/>
            <a:ext cx="548640" cy="396240"/>
          </a:xfrm>
        </p:spPr>
        <p:txBody>
          <a:bodyPr/>
          <a:lstStyle/>
          <a:p>
            <a:fld id="{208248D7-8227-418E-87AE-C794F893F80A}" type="slidenum">
              <a:rPr lang="en-US" smtClean="0"/>
              <a:t>6</a:t>
            </a:fld>
            <a:endParaRPr lang="en-US"/>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152400"/>
            <a:ext cx="812800" cy="812800"/>
          </a:xfrm>
          <a:prstGeom prst="rect">
            <a:avLst/>
          </a:prstGeom>
        </p:spPr>
      </p:pic>
    </p:spTree>
    <p:extLst>
      <p:ext uri="{BB962C8B-B14F-4D97-AF65-F5344CB8AC3E}">
        <p14:creationId xmlns:p14="http://schemas.microsoft.com/office/powerpoint/2010/main" val="17427639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7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797" y="160734"/>
            <a:ext cx="7358063" cy="785813"/>
          </a:xfrm>
        </p:spPr>
        <p:txBody>
          <a:bodyPr/>
          <a:lstStyle/>
          <a:p>
            <a:r>
              <a:rPr lang="en-US" sz="4200" b="1" dirty="0">
                <a:solidFill>
                  <a:srgbClr val="000000"/>
                </a:solidFill>
              </a:rPr>
              <a:t>Text Overviews</a:t>
            </a:r>
          </a:p>
        </p:txBody>
      </p:sp>
      <p:graphicFrame>
        <p:nvGraphicFramePr>
          <p:cNvPr id="6" name="Table 5"/>
          <p:cNvGraphicFramePr>
            <a:graphicFrameLocks noGrp="1"/>
          </p:cNvGraphicFramePr>
          <p:nvPr>
            <p:extLst>
              <p:ext uri="{D42A27DB-BD31-4B8C-83A1-F6EECF244321}">
                <p14:modId xmlns:p14="http://schemas.microsoft.com/office/powerpoint/2010/main" val="3886005802"/>
              </p:ext>
            </p:extLst>
          </p:nvPr>
        </p:nvGraphicFramePr>
        <p:xfrm>
          <a:off x="130968" y="1182291"/>
          <a:ext cx="8251032" cy="4456509"/>
        </p:xfrm>
        <a:graphic>
          <a:graphicData uri="http://schemas.openxmlformats.org/drawingml/2006/table">
            <a:tbl>
              <a:tblPr firstRow="1" bandRow="1">
                <a:tableStyleId>{5C22544A-7EE6-4342-B048-85BDC9FD1C3A}</a:tableStyleId>
              </a:tblPr>
              <a:tblGrid>
                <a:gridCol w="4125516"/>
                <a:gridCol w="4125516"/>
              </a:tblGrid>
              <a:tr h="482203">
                <a:tc>
                  <a:txBody>
                    <a:bodyPr/>
                    <a:lstStyle/>
                    <a:p>
                      <a:pPr algn="ctr"/>
                      <a:r>
                        <a:rPr lang="en-US" sz="2300" dirty="0" smtClean="0">
                          <a:solidFill>
                            <a:schemeClr val="tx1"/>
                          </a:solidFill>
                        </a:rPr>
                        <a:t>Text</a:t>
                      </a:r>
                      <a:endParaRPr lang="en-US" sz="2300" dirty="0">
                        <a:solidFill>
                          <a:schemeClr val="tx1"/>
                        </a:solidFill>
                      </a:endParaRPr>
                    </a:p>
                  </a:txBody>
                  <a:tcPr marL="64294" marR="64294" marT="32147" marB="32147"/>
                </a:tc>
                <a:tc>
                  <a:txBody>
                    <a:bodyPr/>
                    <a:lstStyle/>
                    <a:p>
                      <a:pPr algn="ctr"/>
                      <a:r>
                        <a:rPr lang="en-US" sz="1300" dirty="0" smtClean="0"/>
                        <a:t>         </a:t>
                      </a:r>
                      <a:r>
                        <a:rPr lang="en-US" sz="2300" dirty="0" smtClean="0">
                          <a:solidFill>
                            <a:srgbClr val="000000"/>
                          </a:solidFill>
                        </a:rPr>
                        <a:t>Description</a:t>
                      </a:r>
                      <a:r>
                        <a:rPr lang="en-US" sz="1300" dirty="0" smtClean="0"/>
                        <a:t>     </a:t>
                      </a:r>
                      <a:endParaRPr lang="en-US" sz="1300" dirty="0">
                        <a:solidFill>
                          <a:schemeClr val="tx1"/>
                        </a:solidFill>
                      </a:endParaRPr>
                    </a:p>
                  </a:txBody>
                  <a:tcPr marL="64294" marR="64294" marT="32147" marB="32147"/>
                </a:tc>
              </a:tr>
              <a:tr h="707231">
                <a:tc>
                  <a:txBody>
                    <a:bodyPr/>
                    <a:lstStyle/>
                    <a:p>
                      <a:r>
                        <a:rPr lang="en-US" sz="2000" dirty="0" smtClean="0"/>
                        <a:t>1.</a:t>
                      </a:r>
                      <a:r>
                        <a:rPr lang="en-US" sz="2000" baseline="0" dirty="0" smtClean="0"/>
                        <a:t> </a:t>
                      </a:r>
                      <a:r>
                        <a:rPr lang="en-US" sz="2000" dirty="0" smtClean="0"/>
                        <a:t>Should the Government Tax Your</a:t>
                      </a:r>
                      <a:r>
                        <a:rPr lang="en-US" sz="2000" baseline="0" dirty="0" smtClean="0"/>
                        <a:t> Coke?</a:t>
                      </a:r>
                      <a:endParaRPr lang="en-US" sz="2000" dirty="0"/>
                    </a:p>
                  </a:txBody>
                  <a:tcPr marL="64294" marR="64294" marT="32147" marB="32147"/>
                </a:tc>
                <a:tc>
                  <a:txBody>
                    <a:bodyPr/>
                    <a:lstStyle/>
                    <a:p>
                      <a:r>
                        <a:rPr lang="en-US" sz="1400" dirty="0" smtClean="0"/>
                        <a:t>Article covering a</a:t>
                      </a:r>
                      <a:r>
                        <a:rPr lang="en-US" sz="1400" baseline="0" dirty="0" smtClean="0"/>
                        <a:t> </a:t>
                      </a:r>
                      <a:r>
                        <a:rPr lang="en-US" sz="1400" dirty="0" smtClean="0"/>
                        <a:t>proposed</a:t>
                      </a:r>
                      <a:r>
                        <a:rPr lang="en-US" sz="1400" baseline="0" dirty="0" smtClean="0"/>
                        <a:t> “soda tax” intended to reduce public health risks. Academic tone. Semi-formal style.</a:t>
                      </a:r>
                      <a:endParaRPr lang="en-US" sz="1400" dirty="0"/>
                    </a:p>
                  </a:txBody>
                  <a:tcPr marL="64294" marR="64294" marT="32147" marB="32147"/>
                </a:tc>
              </a:tr>
              <a:tr h="8036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2. As Cuba gives capitalism a try, experts ponder</a:t>
                      </a:r>
                      <a:r>
                        <a:rPr lang="en-US" sz="2000" baseline="0" dirty="0" smtClean="0"/>
                        <a:t> future</a:t>
                      </a:r>
                      <a:endParaRPr lang="en-US" sz="2000" dirty="0" smtClean="0"/>
                    </a:p>
                  </a:txBody>
                  <a:tcPr marL="64294" marR="64294" marT="32147" marB="32147"/>
                </a:tc>
                <a:tc>
                  <a:txBody>
                    <a:bodyPr/>
                    <a:lstStyle/>
                    <a:p>
                      <a:r>
                        <a:rPr lang="en-US" sz="1400" dirty="0" smtClean="0"/>
                        <a:t>2010 Washington Post</a:t>
                      </a:r>
                      <a:r>
                        <a:rPr lang="en-US" sz="1400" baseline="0" dirty="0" smtClean="0"/>
                        <a:t> article covering a Cuban initiative to increase capitalist activity. This initiative is designed to support a flagging economy. </a:t>
                      </a:r>
                      <a:endParaRPr lang="en-US" sz="1400" dirty="0"/>
                    </a:p>
                  </a:txBody>
                  <a:tcPr marL="64294" marR="64294" marT="32147" marB="32147"/>
                </a:tc>
              </a:tr>
              <a:tr h="707231">
                <a:tc>
                  <a:txBody>
                    <a:bodyPr/>
                    <a:lstStyle/>
                    <a:p>
                      <a:r>
                        <a:rPr lang="en-US" sz="2000" dirty="0" smtClean="0"/>
                        <a:t>3. Denmark Thrives Despite High Taxes</a:t>
                      </a:r>
                      <a:endParaRPr lang="en-US" sz="2000" dirty="0"/>
                    </a:p>
                  </a:txBody>
                  <a:tcPr marL="64294" marR="64294" marT="32147" marB="32147"/>
                </a:tc>
                <a:tc>
                  <a:txBody>
                    <a:bodyPr/>
                    <a:lstStyle/>
                    <a:p>
                      <a:r>
                        <a:rPr lang="en-US" sz="1400" dirty="0" smtClean="0"/>
                        <a:t>2010 media</a:t>
                      </a:r>
                      <a:r>
                        <a:rPr lang="en-US" sz="1400" baseline="0" dirty="0" smtClean="0"/>
                        <a:t> transcript of a report about the benefits and concerns about Denmark’s fiscal policies related to  taxation and public benefits.</a:t>
                      </a:r>
                      <a:endParaRPr lang="en-US" sz="1400" dirty="0"/>
                    </a:p>
                  </a:txBody>
                  <a:tcPr marL="64294" marR="64294" marT="32147" marB="32147"/>
                </a:tc>
              </a:tr>
              <a:tr h="664369">
                <a:tc>
                  <a:txBody>
                    <a:bodyPr/>
                    <a:lstStyle/>
                    <a:p>
                      <a:r>
                        <a:rPr lang="en-US" sz="2000" dirty="0" smtClean="0"/>
                        <a:t>4. Should the US have a National</a:t>
                      </a:r>
                      <a:r>
                        <a:rPr lang="en-US" sz="2000" baseline="0" dirty="0" smtClean="0"/>
                        <a:t> </a:t>
                      </a:r>
                      <a:r>
                        <a:rPr lang="en-US" sz="2000" dirty="0" smtClean="0"/>
                        <a:t>Healthcare System?</a:t>
                      </a:r>
                      <a:endParaRPr lang="en-US" sz="2000" dirty="0"/>
                    </a:p>
                  </a:txBody>
                  <a:tcPr marL="64294" marR="64294" marT="32147" marB="32147"/>
                </a:tc>
                <a:tc>
                  <a:txBody>
                    <a:bodyPr/>
                    <a:lstStyle/>
                    <a:p>
                      <a:r>
                        <a:rPr lang="en-US" sz="1400" dirty="0" smtClean="0"/>
                        <a:t>An op-ed</a:t>
                      </a:r>
                      <a:r>
                        <a:rPr lang="en-US" sz="1400" baseline="0" dirty="0" smtClean="0"/>
                        <a:t> in favor of national healthcare.</a:t>
                      </a:r>
                      <a:endParaRPr lang="en-US" sz="1400" dirty="0"/>
                    </a:p>
                  </a:txBody>
                  <a:tcPr marL="64294" marR="64294" marT="32147" marB="32147"/>
                </a:tc>
              </a:tr>
              <a:tr h="707231">
                <a:tc>
                  <a:txBody>
                    <a:bodyPr/>
                    <a:lstStyle/>
                    <a:p>
                      <a:r>
                        <a:rPr lang="en-US" sz="2000" dirty="0" smtClean="0"/>
                        <a:t>5.</a:t>
                      </a:r>
                      <a:r>
                        <a:rPr lang="en-US" sz="2000" baseline="0" dirty="0" smtClean="0"/>
                        <a:t> </a:t>
                      </a:r>
                      <a:r>
                        <a:rPr lang="en-US" sz="2000" dirty="0" smtClean="0"/>
                        <a:t>Capitalist Economy/Socialist</a:t>
                      </a:r>
                      <a:r>
                        <a:rPr lang="en-US" sz="2000" baseline="0" dirty="0" smtClean="0"/>
                        <a:t> Economy</a:t>
                      </a:r>
                      <a:endParaRPr lang="en-US" sz="2000" dirty="0"/>
                    </a:p>
                  </a:txBody>
                  <a:tcPr marL="64294" marR="64294" marT="32147" marB="32147"/>
                </a:tc>
                <a:tc>
                  <a:txBody>
                    <a:bodyPr/>
                    <a:lstStyle/>
                    <a:p>
                      <a:r>
                        <a:rPr lang="en-US" sz="1400" dirty="0" smtClean="0"/>
                        <a:t>A summary of socialist</a:t>
                      </a:r>
                      <a:r>
                        <a:rPr lang="en-US" sz="1400" baseline="0" dirty="0" smtClean="0"/>
                        <a:t> and capitalist</a:t>
                      </a:r>
                      <a:r>
                        <a:rPr lang="en-US" sz="1400" dirty="0" smtClean="0"/>
                        <a:t> theory. Formal</a:t>
                      </a:r>
                      <a:r>
                        <a:rPr lang="en-US" sz="1400" baseline="0" dirty="0" smtClean="0"/>
                        <a:t> style. Discipline specific vocabulary and academic language.</a:t>
                      </a:r>
                      <a:endParaRPr lang="en-US" sz="1400" dirty="0"/>
                    </a:p>
                  </a:txBody>
                  <a:tcPr marL="64294" marR="64294" marT="32147" marB="32147"/>
                </a:tc>
              </a:tr>
              <a:tr h="375047">
                <a:tc>
                  <a:txBody>
                    <a:bodyPr/>
                    <a:lstStyle/>
                    <a:p>
                      <a:r>
                        <a:rPr lang="en-US" sz="2000" dirty="0" smtClean="0"/>
                        <a:t>6. </a:t>
                      </a:r>
                      <a:r>
                        <a:rPr lang="en-US" sz="2000" kern="1200" dirty="0" smtClean="0">
                          <a:solidFill>
                            <a:schemeClr val="dk1"/>
                          </a:solidFill>
                          <a:effectLst/>
                          <a:latin typeface="+mn-lt"/>
                          <a:ea typeface="+mn-ea"/>
                          <a:cs typeface="+mn-cs"/>
                        </a:rPr>
                        <a:t>The World’s Best Countries</a:t>
                      </a:r>
                      <a:r>
                        <a:rPr lang="en-US" sz="2000" dirty="0" smtClean="0">
                          <a:effectLst/>
                        </a:rPr>
                        <a:t> </a:t>
                      </a:r>
                      <a:endParaRPr lang="en-US" sz="2000" dirty="0"/>
                    </a:p>
                  </a:txBody>
                  <a:tcPr marL="64294" marR="64294" marT="32147" marB="32147"/>
                </a:tc>
                <a:tc>
                  <a:txBody>
                    <a:bodyPr/>
                    <a:lstStyle/>
                    <a:p>
                      <a:r>
                        <a:rPr lang="en-US" sz="1400" dirty="0" smtClean="0"/>
                        <a:t>A 2010 Newsweek, web-based,</a:t>
                      </a:r>
                      <a:r>
                        <a:rPr lang="en-US" sz="1400" baseline="0" dirty="0" smtClean="0"/>
                        <a:t> interactive info-graphic</a:t>
                      </a:r>
                      <a:endParaRPr lang="en-US" sz="1400" dirty="0"/>
                    </a:p>
                  </a:txBody>
                  <a:tcPr marL="64294" marR="64294" marT="32147" marB="32147"/>
                </a:tc>
              </a:tr>
            </a:tbl>
          </a:graphicData>
        </a:graphic>
      </p:graphicFrame>
      <p:sp>
        <p:nvSpPr>
          <p:cNvPr id="4" name="Slide Number Placeholder 4"/>
          <p:cNvSpPr>
            <a:spLocks noGrp="1"/>
          </p:cNvSpPr>
          <p:nvPr>
            <p:ph type="sldNum" sz="quarter" idx="12"/>
          </p:nvPr>
        </p:nvSpPr>
        <p:spPr>
          <a:xfrm>
            <a:off x="8531788" y="5648960"/>
            <a:ext cx="548640" cy="396240"/>
          </a:xfrm>
        </p:spPr>
        <p:txBody>
          <a:bodyPr/>
          <a:lstStyle/>
          <a:p>
            <a:fld id="{208248D7-8227-418E-87AE-C794F893F80A}" type="slidenum">
              <a:rPr lang="en-US" smtClean="0"/>
              <a:t>7</a:t>
            </a:fld>
            <a:endParaRPr lang="en-US"/>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1200" y="0"/>
            <a:ext cx="812800" cy="812800"/>
          </a:xfrm>
          <a:prstGeom prst="rect">
            <a:avLst/>
          </a:prstGeom>
        </p:spPr>
      </p:pic>
    </p:spTree>
    <p:extLst>
      <p:ext uri="{BB962C8B-B14F-4D97-AF65-F5344CB8AC3E}">
        <p14:creationId xmlns:p14="http://schemas.microsoft.com/office/powerpoint/2010/main" val="286733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6896"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772400" cy="1143000"/>
          </a:xfrm>
        </p:spPr>
        <p:txBody>
          <a:bodyPr/>
          <a:lstStyle/>
          <a:p>
            <a:r>
              <a:rPr lang="en-US" sz="3100" b="1" dirty="0">
                <a:solidFill>
                  <a:srgbClr val="2B142D"/>
                </a:solidFill>
              </a:rPr>
              <a:t>What else should </a:t>
            </a:r>
            <a:r>
              <a:rPr lang="en-US" sz="3100" b="1" dirty="0" smtClean="0">
                <a:solidFill>
                  <a:srgbClr val="2B142D"/>
                </a:solidFill>
              </a:rPr>
              <a:t>teachers </a:t>
            </a:r>
            <a:r>
              <a:rPr lang="en-US" sz="3100" b="1" dirty="0">
                <a:solidFill>
                  <a:srgbClr val="2B142D"/>
                </a:solidFill>
              </a:rPr>
              <a:t>know </a:t>
            </a:r>
            <a:r>
              <a:rPr lang="en-US" sz="3100" b="1" dirty="0" smtClean="0">
                <a:solidFill>
                  <a:srgbClr val="2B142D"/>
                </a:solidFill>
              </a:rPr>
              <a:t>about </a:t>
            </a:r>
            <a:r>
              <a:rPr lang="en-US" sz="3100" b="1" dirty="0">
                <a:solidFill>
                  <a:srgbClr val="2B142D"/>
                </a:solidFill>
              </a:rPr>
              <a:t>texts?</a:t>
            </a:r>
          </a:p>
        </p:txBody>
      </p:sp>
      <p:graphicFrame>
        <p:nvGraphicFramePr>
          <p:cNvPr id="15" name="Content Placeholder 14"/>
          <p:cNvGraphicFramePr>
            <a:graphicFrameLocks noGrp="1"/>
          </p:cNvGraphicFramePr>
          <p:nvPr>
            <p:ph idx="1"/>
            <p:extLst>
              <p:ext uri="{D42A27DB-BD31-4B8C-83A1-F6EECF244321}">
                <p14:modId xmlns:p14="http://schemas.microsoft.com/office/powerpoint/2010/main" val="1753340908"/>
              </p:ext>
            </p:extLst>
          </p:nvPr>
        </p:nvGraphicFramePr>
        <p:xfrm>
          <a:off x="457200" y="1600200"/>
          <a:ext cx="7620000" cy="4389120"/>
        </p:xfrm>
        <a:graphic>
          <a:graphicData uri="http://schemas.openxmlformats.org/drawingml/2006/table">
            <a:tbl>
              <a:tblPr firstRow="1" bandRow="1">
                <a:tableStyleId>{5C22544A-7EE6-4342-B048-85BDC9FD1C3A}</a:tableStyleId>
              </a:tblPr>
              <a:tblGrid>
                <a:gridCol w="3810000"/>
                <a:gridCol w="38100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Quantitative Measures</a:t>
                      </a:r>
                    </a:p>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Qualitative Characteristics</a:t>
                      </a:r>
                    </a:p>
                    <a:p>
                      <a:endParaRPr lang="en-US" dirty="0"/>
                    </a:p>
                  </a:txBody>
                  <a:tcPr/>
                </a:tc>
              </a:tr>
              <a:tr h="370840">
                <a:tc>
                  <a:txBody>
                    <a:bodyPr/>
                    <a:lstStyle/>
                    <a:p>
                      <a:pPr marL="742950" lvl="1" indent="-285750">
                        <a:buFont typeface="Arial"/>
                        <a:buChar char="•"/>
                      </a:pPr>
                      <a:r>
                        <a:rPr lang="en-US" sz="2400" dirty="0" err="1" smtClean="0"/>
                        <a:t>Lexile</a:t>
                      </a:r>
                      <a:endParaRPr lang="en-US" sz="2400" dirty="0" smtClean="0"/>
                    </a:p>
                    <a:p>
                      <a:pPr marL="742950" lvl="1" indent="-285750">
                        <a:buFont typeface="Arial"/>
                        <a:buChar char="•"/>
                      </a:pPr>
                      <a:r>
                        <a:rPr lang="en-US" sz="2400" dirty="0" smtClean="0">
                          <a:solidFill>
                            <a:schemeClr val="tx1"/>
                          </a:solidFill>
                        </a:rPr>
                        <a:t>Atos</a:t>
                      </a:r>
                    </a:p>
                    <a:p>
                      <a:pPr marL="742950" lvl="1" indent="-285750">
                        <a:buFont typeface="Arial"/>
                        <a:buChar char="•"/>
                      </a:pPr>
                      <a:r>
                        <a:rPr lang="en-US" sz="2400" dirty="0" smtClean="0">
                          <a:solidFill>
                            <a:schemeClr val="tx1"/>
                          </a:solidFill>
                        </a:rPr>
                        <a:t>Degrees of Reading Power</a:t>
                      </a:r>
                    </a:p>
                    <a:p>
                      <a:pPr marL="742950" lvl="1" indent="-285750">
                        <a:buFont typeface="Arial"/>
                        <a:buChar char="•"/>
                      </a:pPr>
                      <a:r>
                        <a:rPr lang="en-US" sz="2400" dirty="0" smtClean="0">
                          <a:solidFill>
                            <a:schemeClr val="tx1"/>
                          </a:solidFill>
                        </a:rPr>
                        <a:t>Flesh-Kincaid</a:t>
                      </a:r>
                    </a:p>
                    <a:p>
                      <a:pPr marL="742950" lvl="1" indent="-285750">
                        <a:buFont typeface="Arial"/>
                        <a:buChar char="•"/>
                      </a:pPr>
                      <a:r>
                        <a:rPr lang="en-US" sz="2400" dirty="0" smtClean="0">
                          <a:solidFill>
                            <a:schemeClr val="tx1"/>
                          </a:solidFill>
                        </a:rPr>
                        <a:t>Reading Maturity</a:t>
                      </a:r>
                    </a:p>
                    <a:p>
                      <a:pPr marL="742950" lvl="1" indent="-285750">
                        <a:buFont typeface="Arial"/>
                        <a:buChar char="•"/>
                      </a:pPr>
                      <a:r>
                        <a:rPr lang="en-US" sz="2400" dirty="0" err="1" smtClean="0">
                          <a:solidFill>
                            <a:schemeClr val="tx1"/>
                          </a:solidFill>
                        </a:rPr>
                        <a:t>SourceRater</a:t>
                      </a:r>
                      <a:endParaRPr lang="en-US" sz="2400" dirty="0" smtClean="0">
                        <a:solidFill>
                          <a:schemeClr val="tx1"/>
                        </a:solidFill>
                      </a:endParaRPr>
                    </a:p>
                    <a:p>
                      <a:endParaRPr lang="en-US" dirty="0"/>
                    </a:p>
                  </a:txBody>
                  <a:tcPr/>
                </a:tc>
                <a:tc>
                  <a:txBody>
                    <a:bodyPr/>
                    <a:lstStyle/>
                    <a:p>
                      <a:pPr marL="285750" indent="-285750">
                        <a:buFont typeface="Arial"/>
                        <a:buChar char="•"/>
                      </a:pPr>
                      <a:r>
                        <a:rPr lang="en-US" sz="2400" dirty="0" smtClean="0"/>
                        <a:t>Structure (both story structure or form of piece) </a:t>
                      </a:r>
                    </a:p>
                    <a:p>
                      <a:pPr marL="285750" indent="-285750">
                        <a:buFont typeface="Arial"/>
                        <a:buChar char="•"/>
                      </a:pPr>
                      <a:r>
                        <a:rPr lang="en-US" sz="2400" dirty="0" smtClean="0"/>
                        <a:t>Language Clarity and Conventions  (including vocabulary load) </a:t>
                      </a:r>
                    </a:p>
                    <a:p>
                      <a:pPr marL="285750" indent="-285750">
                        <a:buFont typeface="Arial"/>
                        <a:buChar char="•"/>
                      </a:pPr>
                      <a:r>
                        <a:rPr lang="en-US" sz="2400" dirty="0" smtClean="0"/>
                        <a:t>Knowledge Demands (life, content, cultural/literary) </a:t>
                      </a:r>
                    </a:p>
                    <a:p>
                      <a:pPr marL="285750" indent="-285750">
                        <a:buFont typeface="Arial"/>
                        <a:buChar char="•"/>
                      </a:pPr>
                      <a:r>
                        <a:rPr lang="en-US" sz="2400" dirty="0" smtClean="0"/>
                        <a:t>Levels of Meaning/ Purpose </a:t>
                      </a:r>
                    </a:p>
                    <a:p>
                      <a:endParaRPr lang="en-US" dirty="0"/>
                    </a:p>
                  </a:txBody>
                  <a:tcPr/>
                </a:tc>
              </a:tr>
            </a:tbl>
          </a:graphicData>
        </a:graphic>
      </p:graphicFrame>
      <p:sp>
        <p:nvSpPr>
          <p:cNvPr id="16" name="Slide Number Placeholder 4"/>
          <p:cNvSpPr>
            <a:spLocks noGrp="1"/>
          </p:cNvSpPr>
          <p:nvPr>
            <p:ph type="sldNum" sz="quarter" idx="12"/>
          </p:nvPr>
        </p:nvSpPr>
        <p:spPr>
          <a:xfrm>
            <a:off x="8531788" y="5648960"/>
            <a:ext cx="548640" cy="396240"/>
          </a:xfrm>
        </p:spPr>
        <p:txBody>
          <a:bodyPr/>
          <a:lstStyle/>
          <a:p>
            <a:fld id="{208248D7-8227-418E-87AE-C794F893F80A}" type="slidenum">
              <a:rPr lang="en-US" smtClean="0"/>
              <a:t>8</a:t>
            </a:fld>
            <a:endParaRPr lang="en-US"/>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152400"/>
            <a:ext cx="812800" cy="812800"/>
          </a:xfrm>
          <a:prstGeom prst="rect">
            <a:avLst/>
          </a:prstGeom>
        </p:spPr>
      </p:pic>
    </p:spTree>
    <p:extLst>
      <p:ext uri="{BB962C8B-B14F-4D97-AF65-F5344CB8AC3E}">
        <p14:creationId xmlns:p14="http://schemas.microsoft.com/office/powerpoint/2010/main" val="14178952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0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2" name="Rectangle 12"/>
          <p:cNvSpPr>
            <a:spLocks/>
          </p:cNvSpPr>
          <p:nvPr/>
        </p:nvSpPr>
        <p:spPr bwMode="auto">
          <a:xfrm>
            <a:off x="2517057" y="5280794"/>
            <a:ext cx="3864322" cy="58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896" tIns="50798" rIns="88896" bIns="50798"/>
          <a:lstStyle/>
          <a:p>
            <a:pPr defTabSz="914145"/>
            <a:r>
              <a:rPr lang="en-US" sz="3200" b="1">
                <a:solidFill>
                  <a:srgbClr val="FFFFFF"/>
                </a:solidFill>
                <a:latin typeface="Arial" charset="0"/>
                <a:cs typeface="Arial" charset="0"/>
                <a:sym typeface="Arial" charset="0"/>
              </a:rPr>
              <a:t>Reader and Task</a:t>
            </a:r>
            <a:endParaRPr lang="en-US"/>
          </a:p>
        </p:txBody>
      </p:sp>
      <p:sp>
        <p:nvSpPr>
          <p:cNvPr id="2" name="TextBox 1"/>
          <p:cNvSpPr txBox="1"/>
          <p:nvPr/>
        </p:nvSpPr>
        <p:spPr>
          <a:xfrm>
            <a:off x="152400" y="228600"/>
            <a:ext cx="6000750" cy="930543"/>
          </a:xfrm>
          <a:prstGeom prst="rect">
            <a:avLst/>
          </a:prstGeom>
          <a:noFill/>
        </p:spPr>
        <p:txBody>
          <a:bodyPr wrap="square" lIns="64291" tIns="32146" rIns="64291" bIns="32146" rtlCol="0">
            <a:spAutoFit/>
          </a:bodyPr>
          <a:lstStyle/>
          <a:p>
            <a:r>
              <a:rPr lang="en-US" sz="2800" b="1" dirty="0"/>
              <a:t>Quantitative Measures or</a:t>
            </a:r>
          </a:p>
          <a:p>
            <a:r>
              <a:rPr lang="en-US" sz="2800" b="1" dirty="0"/>
              <a:t>Grade-Level Complexity </a:t>
            </a:r>
          </a:p>
        </p:txBody>
      </p:sp>
      <p:pic>
        <p:nvPicPr>
          <p:cNvPr id="3" name="Picture 2" descr="Screen shot 2012-09-27 at 10.49.5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1524000"/>
            <a:ext cx="8341268" cy="3643313"/>
          </a:xfrm>
          <a:prstGeom prst="rect">
            <a:avLst/>
          </a:prstGeom>
        </p:spPr>
      </p:pic>
      <p:pic>
        <p:nvPicPr>
          <p:cNvPr id="4" name="Picture 3" descr="Screen shot 2012-09-27 at 10.52.2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9600" y="4666991"/>
            <a:ext cx="375047" cy="1810009"/>
          </a:xfrm>
          <a:prstGeom prst="rect">
            <a:avLst/>
          </a:prstGeom>
        </p:spPr>
      </p:pic>
      <p:sp>
        <p:nvSpPr>
          <p:cNvPr id="8" name="Slide Number Placeholder 4"/>
          <p:cNvSpPr>
            <a:spLocks noGrp="1"/>
          </p:cNvSpPr>
          <p:nvPr>
            <p:ph type="sldNum" sz="quarter" idx="12"/>
          </p:nvPr>
        </p:nvSpPr>
        <p:spPr>
          <a:xfrm>
            <a:off x="8531788" y="5648960"/>
            <a:ext cx="548640" cy="396240"/>
          </a:xfrm>
        </p:spPr>
        <p:txBody>
          <a:bodyPr/>
          <a:lstStyle/>
          <a:p>
            <a:fld id="{208248D7-8227-418E-87AE-C794F893F80A}" type="slidenum">
              <a:rPr lang="en-US" smtClean="0"/>
              <a:t>9</a:t>
            </a:fld>
            <a:endParaRPr lang="en-US"/>
          </a:p>
        </p:txBody>
      </p: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53400" y="10491"/>
            <a:ext cx="812800" cy="812800"/>
          </a:xfrm>
          <a:prstGeom prst="rect">
            <a:avLst/>
          </a:prstGeom>
        </p:spPr>
      </p:pic>
    </p:spTree>
    <p:extLst>
      <p:ext uri="{BB962C8B-B14F-4D97-AF65-F5344CB8AC3E}">
        <p14:creationId xmlns:p14="http://schemas.microsoft.com/office/powerpoint/2010/main" val="1521892217"/>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5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1759</TotalTime>
  <Words>1277</Words>
  <Application>Microsoft Office PowerPoint</Application>
  <PresentationFormat>On-screen Show (4:3)</PresentationFormat>
  <Paragraphs>192</Paragraphs>
  <Slides>22</Slides>
  <Notes>22</Notes>
  <HiddenSlides>0</HiddenSlides>
  <MMClips>22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Adjacency</vt:lpstr>
      <vt:lpstr>Selecting Texts for an LDC module</vt:lpstr>
      <vt:lpstr>4 sections of LDC</vt:lpstr>
      <vt:lpstr>PowerPoint Presentation</vt:lpstr>
      <vt:lpstr>Common Core Shifts: ELA/Literacy </vt:lpstr>
      <vt:lpstr>Knowing Your Texts Makes Shifts in Instruction Easier</vt:lpstr>
      <vt:lpstr>COMPARING ECONOMIC SYSTEMS MODULE  Teaching Task</vt:lpstr>
      <vt:lpstr>Text Overviews</vt:lpstr>
      <vt:lpstr>What else should teachers know about texts?</vt:lpstr>
      <vt:lpstr>PowerPoint Presentation</vt:lpstr>
      <vt:lpstr>Economic Systems Module - Lexile Measures</vt:lpstr>
      <vt:lpstr>Qualitative Features: Appendix A </vt:lpstr>
      <vt:lpstr>Structure</vt:lpstr>
      <vt:lpstr>Level of Meaning</vt:lpstr>
      <vt:lpstr>Language Demands</vt:lpstr>
      <vt:lpstr>Knowledge Demands Content/Discipline Knowledge</vt:lpstr>
      <vt:lpstr>Knowledge Demands Life Experience</vt:lpstr>
      <vt:lpstr>Knowledge Demands Cultural/Literary Knowledge </vt:lpstr>
      <vt:lpstr>Economic Systems Module - Quantitative Measures</vt:lpstr>
      <vt:lpstr>Knowing Your Texts Makes Shifts in Instruction Easier</vt:lpstr>
      <vt:lpstr>COMPARING ECONOMIC SYSTEMS MODULE  Teaching Task</vt:lpstr>
      <vt:lpstr>What Instruction? Knowing the complexity, qualities, and content of texts helps teachers: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R-GroupSpace</dc:title>
  <dc:creator>Mary Jo Pittock</dc:creator>
  <cp:lastModifiedBy>Cathy Feldman</cp:lastModifiedBy>
  <cp:revision>35</cp:revision>
  <dcterms:created xsi:type="dcterms:W3CDTF">2012-08-31T01:34:20Z</dcterms:created>
  <dcterms:modified xsi:type="dcterms:W3CDTF">2012-10-22T00:50:45Z</dcterms:modified>
</cp:coreProperties>
</file>