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media/audio8.bin" ContentType="audio/unknown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media/audio6.bin" ContentType="audio/unknown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media/audio4.bin" ContentType="audio/unknown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media/audio2.bin" ContentType="audio/unknown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media/audio9.bin" ContentType="audio/unknown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media/audio7.bin" ContentType="audio/unknown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media/audio5.bin" ContentType="audio/unknown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media/audio3.bin" ContentType="audio/unknown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media/audio1.bin" ContentType="audio/unknown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76" r:id="rId3"/>
    <p:sldId id="261" r:id="rId4"/>
    <p:sldId id="277" r:id="rId5"/>
    <p:sldId id="278" r:id="rId6"/>
    <p:sldId id="279" r:id="rId7"/>
    <p:sldId id="280" r:id="rId8"/>
    <p:sldId id="281" r:id="rId9"/>
    <p:sldId id="282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FDC4BB"/>
    <a:srgbClr val="9E0300"/>
    <a:srgbClr val="810909"/>
    <a:srgbClr val="ECB6AE"/>
    <a:srgbClr val="6B0000"/>
    <a:srgbClr val="BD0E0E"/>
    <a:srgbClr val="E2F0FF"/>
    <a:srgbClr val="FFF634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70" d="100"/>
          <a:sy n="70" d="100"/>
        </p:scale>
        <p:origin x="-1992" y="-8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12814-3C30-3148-B87D-75BBD114247B}" type="datetimeFigureOut">
              <a:rPr lang="en-US" smtClean="0"/>
              <a:pPr/>
              <a:t>11/24/12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DE60F-988C-D14F-8317-3CD35CB08B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598526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D4B90-EB3E-8245-BF68-76F41F228122}" type="datetimeFigureOut">
              <a:rPr lang="en-US" smtClean="0"/>
              <a:pPr/>
              <a:t>11/24/12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6EFC7-84C4-D840-BE20-0ACC76816D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07494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D245-3C76-4F44-91A1-E0036E3A8291}" type="datetime1">
              <a:rPr lang="en-US" smtClean="0"/>
              <a:pPr/>
              <a:t>11/24/12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A514-D80A-3C4F-8D7D-A234A39F0ECC}" type="datetime1">
              <a:rPr lang="en-US" smtClean="0"/>
              <a:pPr/>
              <a:t>11/24/12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E877-CE57-3847-9E51-59C39ADA05F8}" type="datetime1">
              <a:rPr lang="en-US" smtClean="0"/>
              <a:pPr/>
              <a:t>11/24/12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79AF-78A9-E948-8AAB-4AB0D07693F8}" type="datetime1">
              <a:rPr lang="en-US" smtClean="0"/>
              <a:pPr/>
              <a:t>11/24/12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F1FB-E01C-D541-A1CD-3861FE4448A1}" type="datetime1">
              <a:rPr lang="en-US" smtClean="0"/>
              <a:pPr/>
              <a:t>11/24/12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12408-6878-2B4B-A70A-93A954A4253A}" type="datetime1">
              <a:rPr lang="en-US" smtClean="0"/>
              <a:pPr/>
              <a:t>11/24/12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BFEA2-CCA4-FD44-BAA5-27F7597059C9}" type="datetime1">
              <a:rPr lang="en-US" smtClean="0"/>
              <a:pPr/>
              <a:t>11/24/12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9E0C-6ABF-C545-AA08-12F6BC82CB62}" type="datetime1">
              <a:rPr lang="en-US" smtClean="0"/>
              <a:pPr/>
              <a:t>11/24/12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6A94F-46DE-8A4F-B6AA-EE91A1E5A2A8}" type="datetime1">
              <a:rPr lang="en-US" smtClean="0"/>
              <a:pPr/>
              <a:t>11/24/12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E730-28DF-B842-B3F5-3132B039F37E}" type="datetime1">
              <a:rPr lang="en-US" smtClean="0"/>
              <a:pPr/>
              <a:t>11/24/12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CAB98-65D6-1F4B-8C61-A112A8EA348C}" type="datetime1">
              <a:rPr lang="en-US" smtClean="0"/>
              <a:pPr/>
              <a:t>11/24/12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A8FD4-9ED8-8344-A145-8E87B9F874B9}" type="datetime1">
              <a:rPr lang="en-US" smtClean="0"/>
              <a:pPr/>
              <a:t>11/24/12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2245E-8C18-A44A-AD89-826D78439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audio" Target="../media/audio1.bin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audio" Target="../media/audio2.bin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audio" Target="../media/audio3.bin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audio" Target="../media/audio4.bin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1" Type="http://schemas.openxmlformats.org/officeDocument/2006/relationships/audio" Target="../media/audio5.bin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1" Type="http://schemas.openxmlformats.org/officeDocument/2006/relationships/audio" Target="../media/audio6.bin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1" Type="http://schemas.openxmlformats.org/officeDocument/2006/relationships/audio" Target="../media/audio7.bin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1" Type="http://schemas.openxmlformats.org/officeDocument/2006/relationships/audio" Target="../media/audio8.bin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2.png"/><Relationship Id="rId1" Type="http://schemas.openxmlformats.org/officeDocument/2006/relationships/audio" Target="../media/audio9.bin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rot="5400000">
            <a:off x="5369909" y="3429000"/>
            <a:ext cx="6858000" cy="1588"/>
          </a:xfrm>
          <a:prstGeom prst="line">
            <a:avLst/>
          </a:prstGeom>
          <a:ln w="7620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303187" y="714161"/>
            <a:ext cx="989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  <a:t>Click for sound</a:t>
            </a:r>
            <a:endParaRPr lang="en-US" sz="1100" b="1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565245" y="6356350"/>
            <a:ext cx="468916" cy="365125"/>
          </a:xfrm>
        </p:spPr>
        <p:txBody>
          <a:bodyPr/>
          <a:lstStyle/>
          <a:p>
            <a:fld id="{F172245E-8C18-A44A-AD89-826D784395DB}" type="slidenum">
              <a:rPr lang="en-US" sz="2000" smtClean="0">
                <a:solidFill>
                  <a:srgbClr val="FFFFFF"/>
                </a:solidFill>
                <a:latin typeface="Arial Black"/>
                <a:cs typeface="Arial Black"/>
              </a:rPr>
              <a:pPr/>
              <a:t>1</a:t>
            </a:fld>
            <a:endParaRPr lang="en-US" sz="20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317519" y="675413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1104900" y="4715559"/>
            <a:ext cx="6400800" cy="860778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chemeClr val="tx1"/>
                </a:solidFill>
                <a:latin typeface="Abadi MT Condensed Extra Bold"/>
                <a:cs typeface="Abadi MT Condensed Extra Bold"/>
              </a:rPr>
              <a:t>Skill Cluster</a:t>
            </a:r>
            <a:r>
              <a:rPr lang="en-US" dirty="0" smtClean="0">
                <a:solidFill>
                  <a:schemeClr val="tx1"/>
                </a:solidFill>
                <a:latin typeface="Abadi MT Condensed Extra Bold"/>
                <a:cs typeface="Abadi MT Condensed Extra Bold"/>
              </a:rPr>
              <a:t>: Preparing for the Task</a:t>
            </a:r>
          </a:p>
          <a:p>
            <a:endParaRPr lang="en-US" dirty="0"/>
          </a:p>
        </p:txBody>
      </p:sp>
      <p:pic>
        <p:nvPicPr>
          <p:cNvPr id="14" name="Picture 2" descr="https://encrypted-tbn3.google.com/images?q=tbn:ANd9GcT-pkovVC7liV0CtQDBO4cjHbYGETZbAV6_Zrj_7arhfQspR9m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029160" y="2051502"/>
            <a:ext cx="4398739" cy="226405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42479" y="498718"/>
            <a:ext cx="7643188" cy="1152282"/>
          </a:xfrm>
          <a:prstGeom prst="rect">
            <a:avLst/>
          </a:prstGeom>
          <a:solidFill>
            <a:srgbClr val="E2F0F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ts val="600"/>
              </a:spcBef>
              <a:spcAft>
                <a:spcPts val="1200"/>
              </a:spcAft>
            </a:pPr>
            <a:r>
              <a:rPr lang="en-US" sz="3600" b="1" dirty="0" smtClean="0">
                <a:latin typeface="Century Gothic"/>
                <a:cs typeface="Century Gothic"/>
              </a:rPr>
              <a:t>Deconstructing the Rubric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i="1" dirty="0" smtClean="0">
                <a:latin typeface="Century Gothic"/>
                <a:cs typeface="Century Gothic"/>
              </a:rPr>
              <a:t>Mini-Task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/>
                <a:ea typeface="+mj-ea"/>
                <a:cs typeface="Century Gothic"/>
              </a:rPr>
              <a:t>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j-ea"/>
              <a:cs typeface="Century Gothic"/>
            </a:endParaRPr>
          </a:p>
        </p:txBody>
      </p:sp>
      <p:pic>
        <p:nvPicPr>
          <p:cNvPr id="12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/>
          <a:stretch>
            <a:fillRect/>
          </a:stretch>
        </p:blipFill>
        <p:spPr>
          <a:xfrm>
            <a:off x="8565245" y="235857"/>
            <a:ext cx="468916" cy="382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79" y="278812"/>
            <a:ext cx="7319005" cy="831457"/>
          </a:xfrm>
          <a:solidFill>
            <a:srgbClr val="E2F0FF"/>
          </a:solidFill>
          <a:ln>
            <a:solidFill>
              <a:schemeClr val="tx1">
                <a:alpha val="99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200" b="1" dirty="0" smtClean="0">
                <a:solidFill>
                  <a:srgbClr val="9E0300"/>
                </a:solidFill>
                <a:latin typeface="Arial"/>
                <a:cs typeface="Arial"/>
              </a:rPr>
              <a:t>Why Deconstruct the Rubric?</a:t>
            </a:r>
            <a:endParaRPr lang="en-US" sz="3200" i="1" dirty="0">
              <a:solidFill>
                <a:srgbClr val="9E0300"/>
              </a:solidFill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5369909" y="3429000"/>
            <a:ext cx="6858000" cy="1588"/>
          </a:xfrm>
          <a:prstGeom prst="line">
            <a:avLst/>
          </a:prstGeom>
          <a:ln w="7620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303187" y="760575"/>
            <a:ext cx="989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  <a:t>Click for sound</a:t>
            </a:r>
            <a:endParaRPr lang="en-US" sz="1100" b="1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565245" y="6356350"/>
            <a:ext cx="468916" cy="365125"/>
          </a:xfrm>
        </p:spPr>
        <p:txBody>
          <a:bodyPr/>
          <a:lstStyle/>
          <a:p>
            <a:fld id="{F172245E-8C18-A44A-AD89-826D784395DB}" type="slidenum">
              <a:rPr lang="en-US" sz="2000" smtClean="0">
                <a:solidFill>
                  <a:srgbClr val="FFFFFF"/>
                </a:solidFill>
                <a:latin typeface="Arial Black"/>
                <a:cs typeface="Arial Black"/>
              </a:rPr>
              <a:pPr/>
              <a:t>2</a:t>
            </a:fld>
            <a:endParaRPr lang="en-US" sz="20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42479" y="1594556"/>
          <a:ext cx="7319005" cy="3725333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7319005"/>
              </a:tblGrid>
              <a:tr h="3725333">
                <a:tc>
                  <a:txBody>
                    <a:bodyPr/>
                    <a:lstStyle/>
                    <a:p>
                      <a:pPr>
                        <a:buFont typeface="Arial"/>
                        <a:buNone/>
                      </a:pPr>
                      <a:endParaRPr lang="en-US" sz="1600" baseline="0" dirty="0" smtClean="0"/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en-US" sz="2500" baseline="0" dirty="0" smtClean="0"/>
                        <a:t>  Students will gain a deeper understanding of </a:t>
                      </a:r>
                    </a:p>
                    <a:p>
                      <a:pPr>
                        <a:buFont typeface="Arial"/>
                        <a:buNone/>
                      </a:pPr>
                      <a:r>
                        <a:rPr lang="en-US" sz="2500" baseline="0" dirty="0" smtClean="0"/>
                        <a:t>    expectations for the task and final product.</a:t>
                      </a:r>
                    </a:p>
                    <a:p>
                      <a:pPr>
                        <a:buFont typeface="Arial"/>
                        <a:buNone/>
                      </a:pPr>
                      <a:endParaRPr lang="en-US" sz="2500" baseline="0" dirty="0" smtClean="0"/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en-US" sz="2500" baseline="0" dirty="0" smtClean="0"/>
                        <a:t>  Students will take “ownership” of the rubric.</a:t>
                      </a:r>
                    </a:p>
                    <a:p>
                      <a:pPr>
                        <a:buFont typeface="Arial"/>
                        <a:buNone/>
                      </a:pPr>
                      <a:endParaRPr lang="en-US" sz="2500" baseline="0" dirty="0" smtClean="0"/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en-US" sz="2500" baseline="0" dirty="0" smtClean="0"/>
                        <a:t>  Students will work together to initiate conversation</a:t>
                      </a:r>
                    </a:p>
                    <a:p>
                      <a:pPr>
                        <a:buFont typeface="Arial"/>
                        <a:buNone/>
                      </a:pPr>
                      <a:r>
                        <a:rPr lang="en-US" sz="2500" baseline="0" dirty="0" smtClean="0"/>
                        <a:t>   about characteristics of strong writing.</a:t>
                      </a:r>
                    </a:p>
                    <a:p>
                      <a:pPr>
                        <a:buFont typeface="Arial"/>
                        <a:buChar char="•"/>
                      </a:pP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/>
          <a:stretch>
            <a:fillRect/>
          </a:stretch>
        </p:blipFill>
        <p:spPr>
          <a:xfrm>
            <a:off x="8565245" y="278812"/>
            <a:ext cx="468916" cy="468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rot="5400000">
            <a:off x="5369909" y="3429000"/>
            <a:ext cx="6858000" cy="1588"/>
          </a:xfrm>
          <a:prstGeom prst="line">
            <a:avLst/>
          </a:prstGeom>
          <a:ln w="7620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303187" y="760575"/>
            <a:ext cx="989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  <a:t>Click for sound</a:t>
            </a:r>
            <a:endParaRPr lang="en-US" sz="1100" b="1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001888" y="274638"/>
            <a:ext cx="6485467" cy="727251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Century Gothic"/>
                <a:cs typeface="Century Gothic"/>
              </a:rPr>
              <a:t>Instructional Ladder</a:t>
            </a:r>
            <a:endParaRPr lang="en-US" sz="3200" b="1" dirty="0">
              <a:latin typeface="Century Gothic"/>
              <a:cs typeface="Century Gothic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442478" y="1191462"/>
          <a:ext cx="7502078" cy="480059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41633"/>
                <a:gridCol w="1651000"/>
                <a:gridCol w="1495778"/>
                <a:gridCol w="1566333"/>
                <a:gridCol w="1947334"/>
              </a:tblGrid>
              <a:tr h="40086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Century Gothic"/>
                          <a:cs typeface="Century Gothic"/>
                        </a:rPr>
                        <a:t>Pacing</a:t>
                      </a:r>
                      <a:endParaRPr lang="en-US" sz="13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Century Gothic"/>
                          <a:cs typeface="Century Gothic"/>
                        </a:rPr>
                        <a:t>Skill/Definition</a:t>
                      </a:r>
                      <a:endParaRPr lang="en-US" sz="13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Century Gothic"/>
                          <a:cs typeface="Century Gothic"/>
                        </a:rPr>
                        <a:t>Product/Prompt</a:t>
                      </a:r>
                      <a:endParaRPr lang="en-US" sz="13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Century Gothic"/>
                          <a:cs typeface="Century Gothic"/>
                        </a:rPr>
                        <a:t>Scoring</a:t>
                      </a:r>
                      <a:endParaRPr lang="en-US" sz="13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Century Gothic"/>
                          <a:cs typeface="Century Gothic"/>
                        </a:rPr>
                        <a:t>Instructional Strategies</a:t>
                      </a:r>
                      <a:endParaRPr lang="en-US" sz="13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3978959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 class period</a:t>
                      </a:r>
                    </a:p>
                    <a:p>
                      <a:pPr algn="ctr"/>
                      <a:r>
                        <a:rPr lang="en-US" sz="1500" dirty="0" smtClean="0"/>
                        <a:t>(55 min)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Ability to deconstruct the rubric</a:t>
                      </a:r>
                      <a:r>
                        <a:rPr lang="en-US" sz="1500" baseline="0" dirty="0" smtClean="0"/>
                        <a:t> into meaningful language and examples.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In</a:t>
                      </a:r>
                      <a:r>
                        <a:rPr lang="en-US" sz="1500" baseline="0" dirty="0" smtClean="0"/>
                        <a:t> small groups, translate your assigned rubric category into your own words and provide examples.</a:t>
                      </a:r>
                    </a:p>
                    <a:p>
                      <a:endParaRPr lang="en-US" sz="1500" baseline="0" dirty="0" smtClean="0"/>
                    </a:p>
                    <a:p>
                      <a:r>
                        <a:rPr lang="en-US" sz="1500" baseline="0" dirty="0" smtClean="0"/>
                        <a:t>Take notes on all rubric categories from posters created by other groups.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Students have a</a:t>
                      </a:r>
                      <a:r>
                        <a:rPr lang="en-US" sz="1500" baseline="0" dirty="0" smtClean="0"/>
                        <a:t> completed “Rubric Translation” sheet in Writer’s Notebook.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1" u="sng" dirty="0" smtClean="0"/>
                        <a:t>Jigsaw/Gallery</a:t>
                      </a:r>
                      <a:r>
                        <a:rPr lang="en-US" sz="1500" b="1" u="sng" baseline="0" dirty="0" smtClean="0"/>
                        <a:t> Walk</a:t>
                      </a:r>
                      <a:r>
                        <a:rPr lang="en-US" sz="1500" b="1" dirty="0" smtClean="0"/>
                        <a:t>:</a:t>
                      </a:r>
                    </a:p>
                    <a:p>
                      <a:endParaRPr lang="en-US" sz="600" b="0" dirty="0" smtClean="0"/>
                    </a:p>
                    <a:p>
                      <a:r>
                        <a:rPr lang="en-US" sz="1400" b="0" dirty="0" smtClean="0"/>
                        <a:t>Divide</a:t>
                      </a:r>
                      <a:r>
                        <a:rPr lang="en-US" sz="1400" b="0" baseline="0" dirty="0" smtClean="0"/>
                        <a:t> class into small, diverse skill-level groups of 3-4 students.</a:t>
                      </a:r>
                    </a:p>
                    <a:p>
                      <a:endParaRPr lang="en-US" sz="800" b="0" baseline="0" dirty="0" smtClean="0"/>
                    </a:p>
                    <a:p>
                      <a:r>
                        <a:rPr lang="en-US" sz="1400" b="0" baseline="0" dirty="0" smtClean="0"/>
                        <a:t>Assign each group of students a rubric category.  Model the first category as a class.  Ask students to write translation on a poster.</a:t>
                      </a:r>
                    </a:p>
                    <a:p>
                      <a:endParaRPr lang="en-US" sz="1000" b="0" baseline="0" dirty="0" smtClean="0"/>
                    </a:p>
                    <a:p>
                      <a:r>
                        <a:rPr lang="en-US" sz="1400" b="0" baseline="0" dirty="0" smtClean="0"/>
                        <a:t>When students have translated the rubric, they will do a gallery walk around the room to take notes on the other rubric category posters. </a:t>
                      </a:r>
                    </a:p>
                    <a:p>
                      <a:endParaRPr lang="en-US" sz="14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565245" y="6356350"/>
            <a:ext cx="468916" cy="365125"/>
          </a:xfrm>
        </p:spPr>
        <p:txBody>
          <a:bodyPr/>
          <a:lstStyle/>
          <a:p>
            <a:fld id="{F172245E-8C18-A44A-AD89-826D784395DB}" type="slidenum">
              <a:rPr lang="en-US" sz="2000" smtClean="0">
                <a:solidFill>
                  <a:srgbClr val="FFFFFF"/>
                </a:solidFill>
                <a:latin typeface="Arial Black"/>
                <a:cs typeface="Arial Black"/>
              </a:rPr>
              <a:pPr/>
              <a:t>3</a:t>
            </a:fld>
            <a:endParaRPr lang="en-US" sz="20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/>
          <a:stretch>
            <a:fillRect/>
          </a:stretch>
        </p:blipFill>
        <p:spPr>
          <a:xfrm>
            <a:off x="8673496" y="274637"/>
            <a:ext cx="360665" cy="360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94556"/>
            <a:ext cx="7304284" cy="1834445"/>
          </a:xfrm>
        </p:spPr>
        <p:txBody>
          <a:bodyPr>
            <a:normAutofit/>
          </a:bodyPr>
          <a:lstStyle/>
          <a:p>
            <a:pPr lvl="0"/>
            <a:r>
              <a:rPr lang="en-US" sz="2400" dirty="0" smtClean="0"/>
              <a:t> </a:t>
            </a:r>
            <a:r>
              <a:rPr lang="en-US" sz="2400" dirty="0" smtClean="0">
                <a:latin typeface="Century Gothic"/>
                <a:cs typeface="Century Gothic"/>
              </a:rPr>
              <a:t>In the form of an </a:t>
            </a:r>
            <a:r>
              <a:rPr lang="en-US" sz="2400" b="1" dirty="0" smtClean="0">
                <a:latin typeface="Century Gothic"/>
                <a:cs typeface="Century Gothic"/>
              </a:rPr>
              <a:t>opening question </a:t>
            </a:r>
            <a:r>
              <a:rPr lang="en-US" sz="2400" dirty="0" smtClean="0">
                <a:latin typeface="Century Gothic"/>
                <a:cs typeface="Century Gothic"/>
              </a:rPr>
              <a:t>or </a:t>
            </a:r>
            <a:r>
              <a:rPr lang="en-US" sz="2400" b="1" dirty="0" smtClean="0">
                <a:latin typeface="Century Gothic"/>
                <a:cs typeface="Century Gothic"/>
              </a:rPr>
              <a:t>journal</a:t>
            </a:r>
            <a:r>
              <a:rPr lang="en-US" sz="2400" dirty="0" smtClean="0">
                <a:latin typeface="Century Gothic"/>
                <a:cs typeface="Century Gothic"/>
              </a:rPr>
              <a:t> activity, ask a question that will engage students in a conversation about rubrics.  For example…</a:t>
            </a:r>
          </a:p>
          <a:p>
            <a:endParaRPr lang="en-US" sz="2400" dirty="0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4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5369909" y="3429000"/>
            <a:ext cx="6858000" cy="1588"/>
          </a:xfrm>
          <a:prstGeom prst="line">
            <a:avLst/>
          </a:prstGeom>
          <a:ln w="7620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303187" y="760575"/>
            <a:ext cx="989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  <a:t>Click for sound</a:t>
            </a:r>
            <a:endParaRPr lang="en-US" sz="1100" b="1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 Black"/>
              <a:cs typeface="Arial Black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88075731"/>
              </p:ext>
            </p:extLst>
          </p:nvPr>
        </p:nvGraphicFramePr>
        <p:xfrm>
          <a:off x="973667" y="3612444"/>
          <a:ext cx="6491110" cy="187452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6491110"/>
              </a:tblGrid>
              <a:tr h="1707444">
                <a:tc>
                  <a:txBody>
                    <a:bodyPr/>
                    <a:lstStyle/>
                    <a:p>
                      <a:pPr lvl="0">
                        <a:buFont typeface="Arial"/>
                        <a:buNone/>
                      </a:pPr>
                      <a:endParaRPr lang="en-US" sz="1200" b="1" baseline="0" dirty="0" smtClean="0">
                        <a:latin typeface="Century Gothic"/>
                        <a:cs typeface="Century Gothic"/>
                      </a:endParaRPr>
                    </a:p>
                    <a:p>
                      <a:pPr marL="365760" lvl="0">
                        <a:spcAft>
                          <a:spcPts val="600"/>
                        </a:spcAft>
                        <a:buFont typeface="Arial"/>
                        <a:buChar char="•"/>
                      </a:pPr>
                      <a:r>
                        <a:rPr lang="en-US" sz="2000" b="1" baseline="0" dirty="0" smtClean="0">
                          <a:latin typeface="Century Gothic"/>
                          <a:cs typeface="Century Gothic"/>
                        </a:rPr>
                        <a:t>  What experience do you have with rubrics? </a:t>
                      </a:r>
                    </a:p>
                    <a:p>
                      <a:pPr marL="365760" lvl="0">
                        <a:spcAft>
                          <a:spcPts val="600"/>
                        </a:spcAft>
                        <a:buFont typeface="Arial"/>
                        <a:buChar char="•"/>
                      </a:pPr>
                      <a:r>
                        <a:rPr lang="en-US" sz="2000" b="1" baseline="0" dirty="0" smtClean="0">
                          <a:latin typeface="Century Gothic"/>
                          <a:cs typeface="Century Gothic"/>
                        </a:rPr>
                        <a:t>  What is the purpose of a rubric?  </a:t>
                      </a:r>
                    </a:p>
                    <a:p>
                      <a:pPr marL="365760" lvl="0">
                        <a:spcAft>
                          <a:spcPts val="600"/>
                        </a:spcAft>
                        <a:buFont typeface="Arial"/>
                        <a:buChar char="•"/>
                      </a:pPr>
                      <a:r>
                        <a:rPr lang="en-US" sz="2000" b="1" baseline="0" dirty="0" smtClean="0">
                          <a:latin typeface="Century Gothic"/>
                          <a:cs typeface="Century Gothic"/>
                        </a:rPr>
                        <a:t>  How can rubrics help you? </a:t>
                      </a:r>
                    </a:p>
                    <a:p>
                      <a:pPr>
                        <a:buFont typeface="Arial"/>
                        <a:buNone/>
                      </a:pPr>
                      <a:endParaRPr lang="en-US" sz="1200" baseline="0" dirty="0" smtClean="0"/>
                    </a:p>
                    <a:p>
                      <a:pPr>
                        <a:buFont typeface="Arial"/>
                        <a:buNone/>
                      </a:pP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536222"/>
            <a:ext cx="7304284" cy="831457"/>
          </a:xfrm>
          <a:solidFill>
            <a:srgbClr val="E2F0FF"/>
          </a:solidFill>
          <a:ln>
            <a:solidFill>
              <a:schemeClr val="tx1">
                <a:alpha val="99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800" b="1" dirty="0" smtClean="0">
                <a:solidFill>
                  <a:srgbClr val="9E0300"/>
                </a:solidFill>
                <a:latin typeface="Arial"/>
                <a:cs typeface="Arial"/>
              </a:rPr>
              <a:t>Introducing the Mini-Task</a:t>
            </a:r>
            <a:endParaRPr lang="en-US" sz="2800" i="1" dirty="0">
              <a:solidFill>
                <a:srgbClr val="9E0300"/>
              </a:solidFill>
              <a:latin typeface="Arial"/>
              <a:cs typeface="Arial"/>
            </a:endParaRPr>
          </a:p>
        </p:txBody>
      </p:sp>
      <p:sp>
        <p:nvSpPr>
          <p:cNvPr id="8" name="Slide Number Placeholder 9"/>
          <p:cNvSpPr txBox="1">
            <a:spLocks/>
          </p:cNvSpPr>
          <p:nvPr/>
        </p:nvSpPr>
        <p:spPr>
          <a:xfrm>
            <a:off x="8565245" y="6356350"/>
            <a:ext cx="4689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2245E-8C18-A44A-AD89-826D784395D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pic>
        <p:nvPicPr>
          <p:cNvPr id="10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/>
          <a:stretch>
            <a:fillRect/>
          </a:stretch>
        </p:blipFill>
        <p:spPr>
          <a:xfrm>
            <a:off x="8565245" y="286985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425222"/>
            <a:ext cx="7304284" cy="2511777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latin typeface="Century Gothic"/>
                <a:cs typeface="Century Gothic"/>
              </a:rPr>
              <a:t>Organize students into </a:t>
            </a:r>
            <a:r>
              <a:rPr lang="en-US" sz="2000" b="1" dirty="0" smtClean="0">
                <a:latin typeface="Century Gothic"/>
                <a:cs typeface="Century Gothic"/>
              </a:rPr>
              <a:t>small groups of 3 - 4</a:t>
            </a:r>
            <a:r>
              <a:rPr lang="en-US" sz="2000" dirty="0" smtClean="0">
                <a:latin typeface="Century Gothic"/>
                <a:cs typeface="Century Gothic"/>
              </a:rPr>
              <a:t>.  Assign each group a rubric category (some groups might get the same category).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Century Gothic"/>
                <a:cs typeface="Century Gothic"/>
              </a:rPr>
              <a:t>Ensure the groups have </a:t>
            </a:r>
            <a:r>
              <a:rPr lang="en-US" sz="2000" b="1" dirty="0" smtClean="0">
                <a:latin typeface="Century Gothic"/>
                <a:cs typeface="Century Gothic"/>
              </a:rPr>
              <a:t>diverse skill-levels </a:t>
            </a:r>
            <a:r>
              <a:rPr lang="en-US" sz="2000" dirty="0" smtClean="0">
                <a:latin typeface="Century Gothic"/>
                <a:cs typeface="Century Gothic"/>
              </a:rPr>
              <a:t>to better support learning for all students.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Century Gothic"/>
                <a:cs typeface="Century Gothic"/>
              </a:rPr>
              <a:t>Discuss </a:t>
            </a:r>
            <a:r>
              <a:rPr lang="en-US" sz="2000" b="1" dirty="0" smtClean="0">
                <a:latin typeface="Century Gothic"/>
                <a:cs typeface="Century Gothic"/>
              </a:rPr>
              <a:t>group “norms”</a:t>
            </a:r>
            <a:r>
              <a:rPr lang="en-US" sz="2000" dirty="0" smtClean="0">
                <a:latin typeface="Century Gothic"/>
                <a:cs typeface="Century Gothic"/>
              </a:rPr>
              <a:t>:  How will you all contribute equally?  </a:t>
            </a:r>
            <a:r>
              <a:rPr lang="en-US" sz="2000" i="1" dirty="0" smtClean="0">
                <a:latin typeface="Century Gothic"/>
                <a:cs typeface="Century Gothic"/>
              </a:rPr>
              <a:t>(possibly assign individual roles</a:t>
            </a:r>
            <a:r>
              <a:rPr lang="en-US" sz="2000" i="1" dirty="0" smtClean="0">
                <a:latin typeface="Century Gothic"/>
                <a:cs typeface="Century Gothic"/>
              </a:rPr>
              <a:t>)</a:t>
            </a:r>
            <a:endParaRPr lang="en-US" sz="2000" dirty="0" smtClean="0">
              <a:latin typeface="Century Gothic"/>
              <a:cs typeface="Century Gothic"/>
            </a:endParaRPr>
          </a:p>
          <a:p>
            <a:endParaRPr lang="en-US" sz="2400" dirty="0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5369909" y="3429000"/>
            <a:ext cx="6858000" cy="1588"/>
          </a:xfrm>
          <a:prstGeom prst="line">
            <a:avLst/>
          </a:prstGeom>
          <a:ln w="7620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303187" y="760575"/>
            <a:ext cx="989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  <a:t>Click for sound</a:t>
            </a:r>
            <a:endParaRPr lang="en-US" sz="1100" b="1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360005"/>
            <a:ext cx="7304284" cy="831457"/>
          </a:xfrm>
          <a:solidFill>
            <a:srgbClr val="E2F0FF"/>
          </a:solidFill>
          <a:ln>
            <a:solidFill>
              <a:schemeClr val="tx1">
                <a:alpha val="99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700" b="1" dirty="0" smtClean="0">
                <a:solidFill>
                  <a:srgbClr val="9E0300"/>
                </a:solidFill>
                <a:latin typeface="Arial"/>
                <a:cs typeface="Arial"/>
              </a:rPr>
              <a:t>Assign Small Groups</a:t>
            </a:r>
            <a:endParaRPr lang="en-US" sz="2700" i="1" dirty="0">
              <a:solidFill>
                <a:srgbClr val="9E0300"/>
              </a:solidFill>
              <a:latin typeface="Arial"/>
              <a:cs typeface="Arial"/>
            </a:endParaRPr>
          </a:p>
        </p:txBody>
      </p:sp>
      <p:pic>
        <p:nvPicPr>
          <p:cNvPr id="8" name="Picture 7" descr="Thiebes-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522" y="3936999"/>
            <a:ext cx="3608821" cy="2403475"/>
          </a:xfrm>
          <a:prstGeom prst="rect">
            <a:avLst/>
          </a:prstGeom>
        </p:spPr>
      </p:pic>
      <p:sp>
        <p:nvSpPr>
          <p:cNvPr id="10" name="Slide Number Placeholder 9"/>
          <p:cNvSpPr txBox="1">
            <a:spLocks/>
          </p:cNvSpPr>
          <p:nvPr/>
        </p:nvSpPr>
        <p:spPr>
          <a:xfrm>
            <a:off x="8565245" y="6356350"/>
            <a:ext cx="4689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2245E-8C18-A44A-AD89-826D784395D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pic>
        <p:nvPicPr>
          <p:cNvPr id="1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/>
          <a:stretch>
            <a:fillRect/>
          </a:stretch>
        </p:blipFill>
        <p:spPr>
          <a:xfrm>
            <a:off x="8548878" y="110768"/>
            <a:ext cx="485283" cy="4852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76111" y="315925"/>
            <a:ext cx="7148690" cy="889299"/>
          </a:xfrm>
          <a:solidFill>
            <a:srgbClr val="E2F0FF"/>
          </a:solidFill>
          <a:ln>
            <a:solidFill>
              <a:schemeClr val="tx1">
                <a:alpha val="99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700" b="1" dirty="0" smtClean="0">
                <a:solidFill>
                  <a:srgbClr val="9E0300"/>
                </a:solidFill>
                <a:latin typeface="Arial"/>
                <a:cs typeface="Arial"/>
              </a:rPr>
              <a:t>Model the Mini-Task</a:t>
            </a:r>
            <a:endParaRPr lang="en-US" sz="2700" i="1" dirty="0">
              <a:solidFill>
                <a:srgbClr val="9E0300"/>
              </a:solidFill>
              <a:latin typeface="Arial"/>
              <a:cs typeface="Arial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411111"/>
            <a:ext cx="7845987" cy="39878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latin typeface="Century Gothic"/>
                <a:cs typeface="Century Gothic"/>
              </a:rPr>
              <a:t>Show students the first LDC category:  Focus.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Century Gothic"/>
                <a:cs typeface="Century Gothic"/>
              </a:rPr>
              <a:t>Guide students in a class discussion to translate the rubric into meaningful language and examples.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Century Gothic"/>
                <a:cs typeface="Century Gothic"/>
              </a:rPr>
              <a:t>Have students record the whole-class generated translation in their blank rubric handout.</a:t>
            </a:r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5369909" y="3429000"/>
            <a:ext cx="6858000" cy="1588"/>
          </a:xfrm>
          <a:prstGeom prst="line">
            <a:avLst/>
          </a:prstGeom>
          <a:ln w="7620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303187" y="760575"/>
            <a:ext cx="989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  <a:t>Click for sound</a:t>
            </a:r>
            <a:endParaRPr lang="en-US" sz="1100" b="1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16" name="Picture 15" descr="Screen shot 2012-11-17 at 5.35.0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189" y="3953933"/>
            <a:ext cx="1803400" cy="1828800"/>
          </a:xfrm>
          <a:prstGeom prst="rect">
            <a:avLst/>
          </a:prstGeom>
        </p:spPr>
      </p:pic>
      <p:pic>
        <p:nvPicPr>
          <p:cNvPr id="17" name="Picture 16" descr="Screen shot 2012-11-17 at 5.35.3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589" y="3953933"/>
            <a:ext cx="3746500" cy="1828800"/>
          </a:xfrm>
          <a:prstGeom prst="rect">
            <a:avLst/>
          </a:prstGeom>
        </p:spPr>
      </p:pic>
      <p:sp>
        <p:nvSpPr>
          <p:cNvPr id="10" name="Slide Number Placeholder 9"/>
          <p:cNvSpPr txBox="1">
            <a:spLocks/>
          </p:cNvSpPr>
          <p:nvPr/>
        </p:nvSpPr>
        <p:spPr>
          <a:xfrm>
            <a:off x="8565245" y="6374493"/>
            <a:ext cx="4689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2245E-8C18-A44A-AD89-826D784395D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pic>
        <p:nvPicPr>
          <p:cNvPr id="1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5"/>
          <a:stretch>
            <a:fillRect/>
          </a:stretch>
        </p:blipFill>
        <p:spPr>
          <a:xfrm>
            <a:off x="8565245" y="191306"/>
            <a:ext cx="468916" cy="468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76111" y="315925"/>
            <a:ext cx="6900333" cy="889299"/>
          </a:xfrm>
          <a:solidFill>
            <a:srgbClr val="E2F0FF"/>
          </a:solidFill>
          <a:ln>
            <a:solidFill>
              <a:schemeClr val="tx1">
                <a:alpha val="99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700" b="1" dirty="0" smtClean="0">
                <a:solidFill>
                  <a:srgbClr val="9E0300"/>
                </a:solidFill>
                <a:latin typeface="Arial"/>
                <a:cs typeface="Arial"/>
              </a:rPr>
              <a:t>Rubric Translation Posters</a:t>
            </a:r>
            <a:endParaRPr lang="en-US" sz="2700" i="1" dirty="0">
              <a:solidFill>
                <a:srgbClr val="9E0300"/>
              </a:solidFill>
              <a:latin typeface="Arial"/>
              <a:cs typeface="Arial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62100"/>
            <a:ext cx="7845987" cy="39878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latin typeface="Century Gothic"/>
                <a:cs typeface="Century Gothic"/>
              </a:rPr>
              <a:t>Groups will translate their assigned rubric category and create a poster to present their translation.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Century Gothic"/>
                <a:cs typeface="Century Gothic"/>
              </a:rPr>
              <a:t>Post guiding questions on the overhead or write on whiteboard to keep students focused on the goals.</a:t>
            </a:r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5369909" y="3429000"/>
            <a:ext cx="6858000" cy="1588"/>
          </a:xfrm>
          <a:prstGeom prst="line">
            <a:avLst/>
          </a:prstGeom>
          <a:ln w="7620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303187" y="760575"/>
            <a:ext cx="989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  <a:t>Click for sound</a:t>
            </a:r>
            <a:endParaRPr lang="en-US" sz="1100" b="1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14" name="Picture 13" descr="Screen shot 2012-11-22 at 11.50.0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82" y="3615957"/>
            <a:ext cx="6827862" cy="23630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Slide Number Placeholder 9"/>
          <p:cNvSpPr txBox="1">
            <a:spLocks/>
          </p:cNvSpPr>
          <p:nvPr/>
        </p:nvSpPr>
        <p:spPr>
          <a:xfrm>
            <a:off x="8565245" y="6392636"/>
            <a:ext cx="4689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2245E-8C18-A44A-AD89-826D784395D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pic>
        <p:nvPicPr>
          <p:cNvPr id="10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/>
          <a:stretch>
            <a:fillRect/>
          </a:stretch>
        </p:blipFill>
        <p:spPr>
          <a:xfrm>
            <a:off x="8673496" y="191306"/>
            <a:ext cx="360665" cy="360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78555" y="315925"/>
            <a:ext cx="7148690" cy="671853"/>
          </a:xfrm>
          <a:solidFill>
            <a:srgbClr val="E2F0FF"/>
          </a:solidFill>
          <a:ln>
            <a:solidFill>
              <a:schemeClr val="tx1">
                <a:alpha val="99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700" b="1" dirty="0" smtClean="0">
                <a:solidFill>
                  <a:srgbClr val="9E0300"/>
                </a:solidFill>
                <a:latin typeface="Arial"/>
                <a:cs typeface="Arial"/>
              </a:rPr>
              <a:t>Gallery Walk</a:t>
            </a:r>
            <a:endParaRPr lang="en-US" sz="2700" i="1" dirty="0">
              <a:solidFill>
                <a:srgbClr val="9E0300"/>
              </a:solidFill>
              <a:latin typeface="Arial"/>
              <a:cs typeface="Arial"/>
            </a:endParaRPr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5369909" y="3429000"/>
            <a:ext cx="6858000" cy="1588"/>
          </a:xfrm>
          <a:prstGeom prst="line">
            <a:avLst/>
          </a:prstGeom>
          <a:ln w="7620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303187" y="760575"/>
            <a:ext cx="989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  <a:t>Click for sound</a:t>
            </a:r>
            <a:endParaRPr lang="en-US" sz="1100" b="1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19" name="Picture 18" descr="Screen shot 2012-11-17 at 5.44.0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364" y="1382889"/>
            <a:ext cx="3867215" cy="497346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289276" y="1919111"/>
            <a:ext cx="3457224" cy="3170099"/>
          </a:xfrm>
          <a:prstGeom prst="rect">
            <a:avLst/>
          </a:prstGeom>
          <a:solidFill>
            <a:schemeClr val="bg1"/>
          </a:solidFill>
          <a:ln w="53975">
            <a:solidFill>
              <a:srgbClr val="9E0300"/>
            </a:solidFill>
          </a:ln>
        </p:spPr>
        <p:txBody>
          <a:bodyPr wrap="square" rtlCol="0">
            <a:spAutoFit/>
          </a:bodyPr>
          <a:lstStyle/>
          <a:p>
            <a:pPr marL="91440">
              <a:spcAft>
                <a:spcPts val="600"/>
              </a:spcAft>
            </a:pPr>
            <a:endParaRPr lang="en-US" sz="1000" b="1" dirty="0" smtClean="0">
              <a:latin typeface="Century Gothic"/>
              <a:cs typeface="Century Gothic"/>
            </a:endParaRPr>
          </a:p>
          <a:p>
            <a:pPr marL="91440">
              <a:spcAft>
                <a:spcPts val="600"/>
              </a:spcAft>
            </a:pPr>
            <a:r>
              <a:rPr lang="en-US" sz="2000" b="1" dirty="0" smtClean="0">
                <a:latin typeface="Century Gothic"/>
                <a:cs typeface="Century Gothic"/>
              </a:rPr>
              <a:t>When students have completed their posters, place them around the classroom.  Then, have students do a gallery walk to record notes from the other posters on their Rubric Translation Sheet.</a:t>
            </a:r>
          </a:p>
          <a:p>
            <a:pPr algn="ctr">
              <a:spcAft>
                <a:spcPts val="600"/>
              </a:spcAft>
            </a:pPr>
            <a:endParaRPr lang="en-US" sz="2000" b="1" dirty="0">
              <a:latin typeface="Century Gothic"/>
              <a:cs typeface="Century Gothic"/>
            </a:endParaRPr>
          </a:p>
        </p:txBody>
      </p:sp>
      <p:sp>
        <p:nvSpPr>
          <p:cNvPr id="8" name="Slide Number Placeholder 9"/>
          <p:cNvSpPr txBox="1">
            <a:spLocks/>
          </p:cNvSpPr>
          <p:nvPr/>
        </p:nvSpPr>
        <p:spPr>
          <a:xfrm>
            <a:off x="8565245" y="6356350"/>
            <a:ext cx="4689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2245E-8C18-A44A-AD89-826D784395D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pic>
        <p:nvPicPr>
          <p:cNvPr id="9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/>
          <a:stretch>
            <a:fillRect/>
          </a:stretch>
        </p:blipFill>
        <p:spPr>
          <a:xfrm>
            <a:off x="8673496" y="191306"/>
            <a:ext cx="360665" cy="360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302163"/>
            <a:ext cx="7233356" cy="713837"/>
          </a:xfrm>
          <a:solidFill>
            <a:srgbClr val="E2F0FF"/>
          </a:solidFill>
          <a:ln>
            <a:solidFill>
              <a:schemeClr val="tx1">
                <a:alpha val="99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200" b="1" dirty="0" smtClean="0">
                <a:solidFill>
                  <a:srgbClr val="9E0300"/>
                </a:solidFill>
                <a:latin typeface="Arial"/>
                <a:cs typeface="Arial"/>
              </a:rPr>
              <a:t>Results</a:t>
            </a:r>
            <a:endParaRPr lang="en-US" sz="3200" i="1" dirty="0">
              <a:solidFill>
                <a:srgbClr val="9E0300"/>
              </a:solidFill>
              <a:latin typeface="Arial"/>
              <a:cs typeface="Arial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1" y="5154789"/>
            <a:ext cx="7473243" cy="120156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None/>
            </a:pPr>
            <a:r>
              <a:rPr lang="en-US" sz="1800" dirty="0" smtClean="0">
                <a:latin typeface="Century Gothic"/>
                <a:cs typeface="Century Gothic"/>
              </a:rPr>
              <a:t>     After notes have been recorded, choose the best posters to place somewhere highly visible in the classroom to keep students focused on the expectations of the task.</a:t>
            </a:r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5369909" y="3429000"/>
            <a:ext cx="6858000" cy="1588"/>
          </a:xfrm>
          <a:prstGeom prst="line">
            <a:avLst/>
          </a:prstGeom>
          <a:ln w="7620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303187" y="760575"/>
            <a:ext cx="989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  <a:t>Click for sound</a:t>
            </a:r>
            <a:endParaRPr lang="en-US" sz="1100" b="1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14" name="Picture 13" descr="RubricTransla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330" y="1191462"/>
            <a:ext cx="6510781" cy="3809579"/>
          </a:xfrm>
          <a:prstGeom prst="rect">
            <a:avLst/>
          </a:prstGeom>
        </p:spPr>
      </p:pic>
      <p:sp>
        <p:nvSpPr>
          <p:cNvPr id="8" name="Slide Number Placeholder 9"/>
          <p:cNvSpPr txBox="1">
            <a:spLocks/>
          </p:cNvSpPr>
          <p:nvPr/>
        </p:nvSpPr>
        <p:spPr>
          <a:xfrm>
            <a:off x="8565245" y="6356350"/>
            <a:ext cx="4689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2245E-8C18-A44A-AD89-826D784395D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pic>
        <p:nvPicPr>
          <p:cNvPr id="10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/>
          <a:stretch>
            <a:fillRect/>
          </a:stretch>
        </p:blipFill>
        <p:spPr>
          <a:xfrm>
            <a:off x="8620164" y="302163"/>
            <a:ext cx="359077" cy="359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1841</TotalTime>
  <Words>521</Words>
  <Application>Microsoft Macintosh PowerPoint</Application>
  <PresentationFormat>On-screen Show (4:3)</PresentationFormat>
  <Paragraphs>77</Paragraphs>
  <Slides>9</Slides>
  <Notes>0</Notes>
  <HiddenSlides>0</HiddenSlides>
  <MMClips>9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Why Deconstruct the Rubric?</vt:lpstr>
      <vt:lpstr>Instructional Ladder</vt:lpstr>
      <vt:lpstr>Introducing the Mini-Task</vt:lpstr>
      <vt:lpstr>Assign Small Groups</vt:lpstr>
      <vt:lpstr>Model the Mini-Task</vt:lpstr>
      <vt:lpstr>Rubric Translation Posters</vt:lpstr>
      <vt:lpstr>Gallery Walk</vt:lpstr>
      <vt:lpstr>Results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Write an LDC Module</dc:title>
  <dc:creator>Kathy Thiebes</dc:creator>
  <cp:lastModifiedBy>Kathy Thiebes</cp:lastModifiedBy>
  <cp:revision>35</cp:revision>
  <dcterms:created xsi:type="dcterms:W3CDTF">2012-11-25T05:17:31Z</dcterms:created>
  <dcterms:modified xsi:type="dcterms:W3CDTF">2012-11-26T01:58:16Z</dcterms:modified>
</cp:coreProperties>
</file>